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D3ACCB-DF95-1B4A-B180-612860E7DD2A}"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97CFADA1-9D47-2043-9374-E926993BEF77}">
      <dgm:prSet phldrT="[Text]"/>
      <dgm:spPr/>
      <dgm:t>
        <a:bodyPr/>
        <a:lstStyle/>
        <a:p>
          <a:r>
            <a:rPr lang="en-US" dirty="0" smtClean="0"/>
            <a:t>Triplestore</a:t>
          </a:r>
          <a:endParaRPr lang="en-US" dirty="0"/>
        </a:p>
      </dgm:t>
    </dgm:pt>
    <dgm:pt modelId="{C7657880-9306-CF4B-AAA5-E00721C3FA39}" type="parTrans" cxnId="{46741293-57AE-C147-BD41-0E3B78A2BC14}">
      <dgm:prSet/>
      <dgm:spPr/>
      <dgm:t>
        <a:bodyPr/>
        <a:lstStyle/>
        <a:p>
          <a:endParaRPr lang="en-US"/>
        </a:p>
      </dgm:t>
    </dgm:pt>
    <dgm:pt modelId="{A683BD30-BDC8-A84C-9ED0-87650D6EAA55}" type="sibTrans" cxnId="{46741293-57AE-C147-BD41-0E3B78A2BC14}">
      <dgm:prSet/>
      <dgm:spPr/>
      <dgm:t>
        <a:bodyPr/>
        <a:lstStyle/>
        <a:p>
          <a:endParaRPr lang="en-US"/>
        </a:p>
      </dgm:t>
    </dgm:pt>
    <dgm:pt modelId="{2A9A9C1A-5F6D-5F40-8DE2-0E0831641105}">
      <dgm:prSet phldrT="[Text]" custT="1"/>
      <dgm:spPr/>
      <dgm:t>
        <a:bodyPr/>
        <a:lstStyle/>
        <a:p>
          <a:r>
            <a:rPr lang="en-US" sz="2200" dirty="0" smtClean="0"/>
            <a:t>Human Discovery</a:t>
          </a:r>
          <a:endParaRPr lang="en-US" sz="2200" dirty="0"/>
        </a:p>
      </dgm:t>
    </dgm:pt>
    <dgm:pt modelId="{B2132558-AA35-1549-9414-F1A14DCA7220}" type="parTrans" cxnId="{D91198EB-19DB-8644-B8E0-77050DBDC2E9}">
      <dgm:prSet/>
      <dgm:spPr/>
      <dgm:t>
        <a:bodyPr/>
        <a:lstStyle/>
        <a:p>
          <a:endParaRPr lang="en-US"/>
        </a:p>
      </dgm:t>
    </dgm:pt>
    <dgm:pt modelId="{CA6E53EC-9464-C547-8A88-ACD8CF14674E}" type="sibTrans" cxnId="{D91198EB-19DB-8644-B8E0-77050DBDC2E9}">
      <dgm:prSet/>
      <dgm:spPr/>
      <dgm:t>
        <a:bodyPr/>
        <a:lstStyle/>
        <a:p>
          <a:endParaRPr lang="en-US"/>
        </a:p>
      </dgm:t>
    </dgm:pt>
    <dgm:pt modelId="{CB3932F5-7E06-DE40-BE0A-495001C42764}">
      <dgm:prSet phldrT="[Text]" custT="1"/>
      <dgm:spPr/>
      <dgm:t>
        <a:bodyPr/>
        <a:lstStyle/>
        <a:p>
          <a:r>
            <a:rPr lang="en-US" sz="2200" dirty="0" smtClean="0"/>
            <a:t>Machine Discovery</a:t>
          </a:r>
          <a:endParaRPr lang="en-US" sz="2200" dirty="0"/>
        </a:p>
      </dgm:t>
    </dgm:pt>
    <dgm:pt modelId="{7E751F34-912B-0C46-B9AB-1B7E2C284BF6}" type="parTrans" cxnId="{A27B0BEA-71E6-B142-BA8C-43115657883C}">
      <dgm:prSet/>
      <dgm:spPr/>
      <dgm:t>
        <a:bodyPr/>
        <a:lstStyle/>
        <a:p>
          <a:endParaRPr lang="en-US"/>
        </a:p>
      </dgm:t>
    </dgm:pt>
    <dgm:pt modelId="{AC997B14-C875-5748-B31E-E94050EF2523}" type="sibTrans" cxnId="{A27B0BEA-71E6-B142-BA8C-43115657883C}">
      <dgm:prSet/>
      <dgm:spPr/>
      <dgm:t>
        <a:bodyPr/>
        <a:lstStyle/>
        <a:p>
          <a:endParaRPr lang="en-US"/>
        </a:p>
      </dgm:t>
    </dgm:pt>
    <dgm:pt modelId="{A5882ADB-A8E5-3D4E-A863-A688E6839975}">
      <dgm:prSet phldrT="[Text]" custT="1"/>
      <dgm:spPr/>
      <dgm:t>
        <a:bodyPr/>
        <a:lstStyle/>
        <a:p>
          <a:r>
            <a:rPr lang="en-US" sz="2200" dirty="0" smtClean="0"/>
            <a:t>Vendors</a:t>
          </a:r>
          <a:endParaRPr lang="en-US" sz="2200" dirty="0"/>
        </a:p>
      </dgm:t>
    </dgm:pt>
    <dgm:pt modelId="{46D56C70-017C-3949-9A2C-F6C39B23C0A8}" type="parTrans" cxnId="{696D5FF3-35D4-384B-8F59-B02ED4891B0D}">
      <dgm:prSet/>
      <dgm:spPr/>
      <dgm:t>
        <a:bodyPr/>
        <a:lstStyle/>
        <a:p>
          <a:endParaRPr lang="en-US"/>
        </a:p>
      </dgm:t>
    </dgm:pt>
    <dgm:pt modelId="{09615246-1AFB-0B4E-B4DF-B58CF4F00B92}" type="sibTrans" cxnId="{696D5FF3-35D4-384B-8F59-B02ED4891B0D}">
      <dgm:prSet/>
      <dgm:spPr/>
      <dgm:t>
        <a:bodyPr/>
        <a:lstStyle/>
        <a:p>
          <a:endParaRPr lang="en-US"/>
        </a:p>
      </dgm:t>
    </dgm:pt>
    <dgm:pt modelId="{9CCE8166-DE0E-B447-A7AB-1DAE33DD3D73}">
      <dgm:prSet phldrT="[Text]" custT="1"/>
      <dgm:spPr/>
      <dgm:t>
        <a:bodyPr/>
        <a:lstStyle/>
        <a:p>
          <a:r>
            <a:rPr lang="en-US" sz="2200" dirty="0" smtClean="0"/>
            <a:t>ILs</a:t>
          </a:r>
          <a:endParaRPr lang="en-US" sz="2200" dirty="0"/>
        </a:p>
      </dgm:t>
    </dgm:pt>
    <dgm:pt modelId="{9A3EEB33-F322-9145-A719-A0A26B313A8F}" type="parTrans" cxnId="{A45F7451-9504-5147-9116-1CAE4C656849}">
      <dgm:prSet/>
      <dgm:spPr/>
      <dgm:t>
        <a:bodyPr/>
        <a:lstStyle/>
        <a:p>
          <a:endParaRPr lang="en-US"/>
        </a:p>
      </dgm:t>
    </dgm:pt>
    <dgm:pt modelId="{89A828C2-D988-AF4B-AE57-B64A9914C811}" type="sibTrans" cxnId="{A45F7451-9504-5147-9116-1CAE4C656849}">
      <dgm:prSet/>
      <dgm:spPr/>
      <dgm:t>
        <a:bodyPr/>
        <a:lstStyle/>
        <a:p>
          <a:endParaRPr lang="en-US"/>
        </a:p>
      </dgm:t>
    </dgm:pt>
    <dgm:pt modelId="{22531300-4976-9746-8E61-9B0D4BE32500}">
      <dgm:prSet custT="1"/>
      <dgm:spPr/>
      <dgm:t>
        <a:bodyPr/>
        <a:lstStyle/>
        <a:p>
          <a:r>
            <a:rPr lang="en-US" sz="2200" dirty="0" smtClean="0"/>
            <a:t>LD Catalog Interface</a:t>
          </a:r>
          <a:endParaRPr lang="en-US" sz="2200" dirty="0"/>
        </a:p>
      </dgm:t>
    </dgm:pt>
    <dgm:pt modelId="{52B63441-F2F7-5344-BB1F-C4DDD0FE6EF9}" type="parTrans" cxnId="{60D7C208-C1D2-4241-9BD7-FC01A88FFD31}">
      <dgm:prSet/>
      <dgm:spPr/>
      <dgm:t>
        <a:bodyPr/>
        <a:lstStyle/>
        <a:p>
          <a:endParaRPr lang="en-US"/>
        </a:p>
      </dgm:t>
    </dgm:pt>
    <dgm:pt modelId="{EED5512E-630A-D24B-ABAF-D540EE47270E}" type="sibTrans" cxnId="{60D7C208-C1D2-4241-9BD7-FC01A88FFD31}">
      <dgm:prSet/>
      <dgm:spPr/>
      <dgm:t>
        <a:bodyPr/>
        <a:lstStyle/>
        <a:p>
          <a:endParaRPr lang="en-US"/>
        </a:p>
      </dgm:t>
    </dgm:pt>
    <dgm:pt modelId="{55C687CC-54B3-7646-8F87-443832BCD38F}" type="pres">
      <dgm:prSet presAssocID="{19D3ACCB-DF95-1B4A-B180-612860E7DD2A}" presName="cycle" presStyleCnt="0">
        <dgm:presLayoutVars>
          <dgm:chMax val="1"/>
          <dgm:dir/>
          <dgm:animLvl val="ctr"/>
          <dgm:resizeHandles val="exact"/>
        </dgm:presLayoutVars>
      </dgm:prSet>
      <dgm:spPr/>
      <dgm:t>
        <a:bodyPr/>
        <a:lstStyle/>
        <a:p>
          <a:endParaRPr lang="en-US"/>
        </a:p>
      </dgm:t>
    </dgm:pt>
    <dgm:pt modelId="{F85A85E6-1B46-5146-9FEB-72C4036F80A2}" type="pres">
      <dgm:prSet presAssocID="{97CFADA1-9D47-2043-9374-E926993BEF77}" presName="centerShape" presStyleLbl="node0" presStyleIdx="0" presStyleCnt="1"/>
      <dgm:spPr/>
      <dgm:t>
        <a:bodyPr/>
        <a:lstStyle/>
        <a:p>
          <a:endParaRPr lang="en-US"/>
        </a:p>
      </dgm:t>
    </dgm:pt>
    <dgm:pt modelId="{45DE3728-3C8F-E84E-A3F9-27A53175E44A}" type="pres">
      <dgm:prSet presAssocID="{B2132558-AA35-1549-9414-F1A14DCA7220}" presName="Name9" presStyleLbl="parChTrans1D2" presStyleIdx="0" presStyleCnt="5"/>
      <dgm:spPr/>
      <dgm:t>
        <a:bodyPr/>
        <a:lstStyle/>
        <a:p>
          <a:endParaRPr lang="en-US"/>
        </a:p>
      </dgm:t>
    </dgm:pt>
    <dgm:pt modelId="{1C80B2A7-4129-9A44-BE8A-CB6ABB24DFB9}" type="pres">
      <dgm:prSet presAssocID="{B2132558-AA35-1549-9414-F1A14DCA7220}" presName="connTx" presStyleLbl="parChTrans1D2" presStyleIdx="0" presStyleCnt="5"/>
      <dgm:spPr/>
      <dgm:t>
        <a:bodyPr/>
        <a:lstStyle/>
        <a:p>
          <a:endParaRPr lang="en-US"/>
        </a:p>
      </dgm:t>
    </dgm:pt>
    <dgm:pt modelId="{25BCE70D-4D50-EA46-B70B-8043C961EEC4}" type="pres">
      <dgm:prSet presAssocID="{2A9A9C1A-5F6D-5F40-8DE2-0E0831641105}" presName="node" presStyleLbl="node1" presStyleIdx="0" presStyleCnt="5">
        <dgm:presLayoutVars>
          <dgm:bulletEnabled val="1"/>
        </dgm:presLayoutVars>
      </dgm:prSet>
      <dgm:spPr/>
      <dgm:t>
        <a:bodyPr/>
        <a:lstStyle/>
        <a:p>
          <a:endParaRPr lang="en-US"/>
        </a:p>
      </dgm:t>
    </dgm:pt>
    <dgm:pt modelId="{CB364891-2AE7-5F47-AC73-E042C127997D}" type="pres">
      <dgm:prSet presAssocID="{52B63441-F2F7-5344-BB1F-C4DDD0FE6EF9}" presName="Name9" presStyleLbl="parChTrans1D2" presStyleIdx="1" presStyleCnt="5"/>
      <dgm:spPr/>
      <dgm:t>
        <a:bodyPr/>
        <a:lstStyle/>
        <a:p>
          <a:endParaRPr lang="en-US"/>
        </a:p>
      </dgm:t>
    </dgm:pt>
    <dgm:pt modelId="{49312E4C-4203-B043-BDE5-0FF9458CEE99}" type="pres">
      <dgm:prSet presAssocID="{52B63441-F2F7-5344-BB1F-C4DDD0FE6EF9}" presName="connTx" presStyleLbl="parChTrans1D2" presStyleIdx="1" presStyleCnt="5"/>
      <dgm:spPr/>
      <dgm:t>
        <a:bodyPr/>
        <a:lstStyle/>
        <a:p>
          <a:endParaRPr lang="en-US"/>
        </a:p>
      </dgm:t>
    </dgm:pt>
    <dgm:pt modelId="{9C858496-6A5B-8B45-8F5E-532CC45A25D8}" type="pres">
      <dgm:prSet presAssocID="{22531300-4976-9746-8E61-9B0D4BE32500}" presName="node" presStyleLbl="node1" presStyleIdx="1" presStyleCnt="5">
        <dgm:presLayoutVars>
          <dgm:bulletEnabled val="1"/>
        </dgm:presLayoutVars>
      </dgm:prSet>
      <dgm:spPr/>
      <dgm:t>
        <a:bodyPr/>
        <a:lstStyle/>
        <a:p>
          <a:endParaRPr lang="en-US"/>
        </a:p>
      </dgm:t>
    </dgm:pt>
    <dgm:pt modelId="{53FDAF29-971F-4442-908D-2385F53CCFC5}" type="pres">
      <dgm:prSet presAssocID="{7E751F34-912B-0C46-B9AB-1B7E2C284BF6}" presName="Name9" presStyleLbl="parChTrans1D2" presStyleIdx="2" presStyleCnt="5"/>
      <dgm:spPr/>
      <dgm:t>
        <a:bodyPr/>
        <a:lstStyle/>
        <a:p>
          <a:endParaRPr lang="en-US"/>
        </a:p>
      </dgm:t>
    </dgm:pt>
    <dgm:pt modelId="{95EFA466-F352-A948-8706-D6ECBE7CADFF}" type="pres">
      <dgm:prSet presAssocID="{7E751F34-912B-0C46-B9AB-1B7E2C284BF6}" presName="connTx" presStyleLbl="parChTrans1D2" presStyleIdx="2" presStyleCnt="5"/>
      <dgm:spPr/>
      <dgm:t>
        <a:bodyPr/>
        <a:lstStyle/>
        <a:p>
          <a:endParaRPr lang="en-US"/>
        </a:p>
      </dgm:t>
    </dgm:pt>
    <dgm:pt modelId="{1EDEF370-7C58-CD48-A115-36A44082E67D}" type="pres">
      <dgm:prSet presAssocID="{CB3932F5-7E06-DE40-BE0A-495001C42764}" presName="node" presStyleLbl="node1" presStyleIdx="2" presStyleCnt="5">
        <dgm:presLayoutVars>
          <dgm:bulletEnabled val="1"/>
        </dgm:presLayoutVars>
      </dgm:prSet>
      <dgm:spPr/>
      <dgm:t>
        <a:bodyPr/>
        <a:lstStyle/>
        <a:p>
          <a:endParaRPr lang="en-US"/>
        </a:p>
      </dgm:t>
    </dgm:pt>
    <dgm:pt modelId="{74C74292-C777-D046-9B39-AD93A95A0671}" type="pres">
      <dgm:prSet presAssocID="{46D56C70-017C-3949-9A2C-F6C39B23C0A8}" presName="Name9" presStyleLbl="parChTrans1D2" presStyleIdx="3" presStyleCnt="5"/>
      <dgm:spPr/>
      <dgm:t>
        <a:bodyPr/>
        <a:lstStyle/>
        <a:p>
          <a:endParaRPr lang="en-US"/>
        </a:p>
      </dgm:t>
    </dgm:pt>
    <dgm:pt modelId="{0FC50CEE-D0E8-954A-90CE-D241C9076F76}" type="pres">
      <dgm:prSet presAssocID="{46D56C70-017C-3949-9A2C-F6C39B23C0A8}" presName="connTx" presStyleLbl="parChTrans1D2" presStyleIdx="3" presStyleCnt="5"/>
      <dgm:spPr/>
      <dgm:t>
        <a:bodyPr/>
        <a:lstStyle/>
        <a:p>
          <a:endParaRPr lang="en-US"/>
        </a:p>
      </dgm:t>
    </dgm:pt>
    <dgm:pt modelId="{B4C9131E-2E93-534A-920A-C15BDA79EEF3}" type="pres">
      <dgm:prSet presAssocID="{A5882ADB-A8E5-3D4E-A863-A688E6839975}" presName="node" presStyleLbl="node1" presStyleIdx="3" presStyleCnt="5">
        <dgm:presLayoutVars>
          <dgm:bulletEnabled val="1"/>
        </dgm:presLayoutVars>
      </dgm:prSet>
      <dgm:spPr/>
      <dgm:t>
        <a:bodyPr/>
        <a:lstStyle/>
        <a:p>
          <a:endParaRPr lang="en-US"/>
        </a:p>
      </dgm:t>
    </dgm:pt>
    <dgm:pt modelId="{0DE452C0-53C0-514E-8A52-034C4AADF024}" type="pres">
      <dgm:prSet presAssocID="{9A3EEB33-F322-9145-A719-A0A26B313A8F}" presName="Name9" presStyleLbl="parChTrans1D2" presStyleIdx="4" presStyleCnt="5"/>
      <dgm:spPr/>
      <dgm:t>
        <a:bodyPr/>
        <a:lstStyle/>
        <a:p>
          <a:endParaRPr lang="en-US"/>
        </a:p>
      </dgm:t>
    </dgm:pt>
    <dgm:pt modelId="{02D014C0-8EF2-8D41-BC1F-EED822189A33}" type="pres">
      <dgm:prSet presAssocID="{9A3EEB33-F322-9145-A719-A0A26B313A8F}" presName="connTx" presStyleLbl="parChTrans1D2" presStyleIdx="4" presStyleCnt="5"/>
      <dgm:spPr/>
      <dgm:t>
        <a:bodyPr/>
        <a:lstStyle/>
        <a:p>
          <a:endParaRPr lang="en-US"/>
        </a:p>
      </dgm:t>
    </dgm:pt>
    <dgm:pt modelId="{DB65945B-0530-0F49-B642-B81A3671EC8A}" type="pres">
      <dgm:prSet presAssocID="{9CCE8166-DE0E-B447-A7AB-1DAE33DD3D73}" presName="node" presStyleLbl="node1" presStyleIdx="4" presStyleCnt="5">
        <dgm:presLayoutVars>
          <dgm:bulletEnabled val="1"/>
        </dgm:presLayoutVars>
      </dgm:prSet>
      <dgm:spPr/>
      <dgm:t>
        <a:bodyPr/>
        <a:lstStyle/>
        <a:p>
          <a:endParaRPr lang="en-US"/>
        </a:p>
      </dgm:t>
    </dgm:pt>
  </dgm:ptLst>
  <dgm:cxnLst>
    <dgm:cxn modelId="{CE960B2B-CD51-4C5A-8801-69C6FA325166}" type="presOf" srcId="{B2132558-AA35-1549-9414-F1A14DCA7220}" destId="{1C80B2A7-4129-9A44-BE8A-CB6ABB24DFB9}" srcOrd="1" destOrd="0" presId="urn:microsoft.com/office/officeart/2005/8/layout/radial1"/>
    <dgm:cxn modelId="{5A540D73-A2B6-49E7-8EBB-276B1237B89E}" type="presOf" srcId="{19D3ACCB-DF95-1B4A-B180-612860E7DD2A}" destId="{55C687CC-54B3-7646-8F87-443832BCD38F}" srcOrd="0" destOrd="0" presId="urn:microsoft.com/office/officeart/2005/8/layout/radial1"/>
    <dgm:cxn modelId="{A27B0BEA-71E6-B142-BA8C-43115657883C}" srcId="{97CFADA1-9D47-2043-9374-E926993BEF77}" destId="{CB3932F5-7E06-DE40-BE0A-495001C42764}" srcOrd="2" destOrd="0" parTransId="{7E751F34-912B-0C46-B9AB-1B7E2C284BF6}" sibTransId="{AC997B14-C875-5748-B31E-E94050EF2523}"/>
    <dgm:cxn modelId="{3F34F79C-C20E-43BC-842E-FB515EA08755}" type="presOf" srcId="{9CCE8166-DE0E-B447-A7AB-1DAE33DD3D73}" destId="{DB65945B-0530-0F49-B642-B81A3671EC8A}" srcOrd="0" destOrd="0" presId="urn:microsoft.com/office/officeart/2005/8/layout/radial1"/>
    <dgm:cxn modelId="{69732D60-7EDE-4B26-839F-477CFF46A782}" type="presOf" srcId="{46D56C70-017C-3949-9A2C-F6C39B23C0A8}" destId="{0FC50CEE-D0E8-954A-90CE-D241C9076F76}" srcOrd="1" destOrd="0" presId="urn:microsoft.com/office/officeart/2005/8/layout/radial1"/>
    <dgm:cxn modelId="{60D7C208-C1D2-4241-9BD7-FC01A88FFD31}" srcId="{97CFADA1-9D47-2043-9374-E926993BEF77}" destId="{22531300-4976-9746-8E61-9B0D4BE32500}" srcOrd="1" destOrd="0" parTransId="{52B63441-F2F7-5344-BB1F-C4DDD0FE6EF9}" sibTransId="{EED5512E-630A-D24B-ABAF-D540EE47270E}"/>
    <dgm:cxn modelId="{46741293-57AE-C147-BD41-0E3B78A2BC14}" srcId="{19D3ACCB-DF95-1B4A-B180-612860E7DD2A}" destId="{97CFADA1-9D47-2043-9374-E926993BEF77}" srcOrd="0" destOrd="0" parTransId="{C7657880-9306-CF4B-AAA5-E00721C3FA39}" sibTransId="{A683BD30-BDC8-A84C-9ED0-87650D6EAA55}"/>
    <dgm:cxn modelId="{E19DF55D-CEC8-4B24-A24D-16105B48A13A}" type="presOf" srcId="{CB3932F5-7E06-DE40-BE0A-495001C42764}" destId="{1EDEF370-7C58-CD48-A115-36A44082E67D}" srcOrd="0" destOrd="0" presId="urn:microsoft.com/office/officeart/2005/8/layout/radial1"/>
    <dgm:cxn modelId="{D91198EB-19DB-8644-B8E0-77050DBDC2E9}" srcId="{97CFADA1-9D47-2043-9374-E926993BEF77}" destId="{2A9A9C1A-5F6D-5F40-8DE2-0E0831641105}" srcOrd="0" destOrd="0" parTransId="{B2132558-AA35-1549-9414-F1A14DCA7220}" sibTransId="{CA6E53EC-9464-C547-8A88-ACD8CF14674E}"/>
    <dgm:cxn modelId="{E47CCF06-FD69-4488-AFBB-6B8F5CE89CA9}" type="presOf" srcId="{9A3EEB33-F322-9145-A719-A0A26B313A8F}" destId="{0DE452C0-53C0-514E-8A52-034C4AADF024}" srcOrd="0" destOrd="0" presId="urn:microsoft.com/office/officeart/2005/8/layout/radial1"/>
    <dgm:cxn modelId="{9FACE4A7-E237-4BD8-BDC3-808E7E5D44F2}" type="presOf" srcId="{2A9A9C1A-5F6D-5F40-8DE2-0E0831641105}" destId="{25BCE70D-4D50-EA46-B70B-8043C961EEC4}" srcOrd="0" destOrd="0" presId="urn:microsoft.com/office/officeart/2005/8/layout/radial1"/>
    <dgm:cxn modelId="{613FCCBC-C598-467A-9E10-D14E374D056D}" type="presOf" srcId="{52B63441-F2F7-5344-BB1F-C4DDD0FE6EF9}" destId="{49312E4C-4203-B043-BDE5-0FF9458CEE99}" srcOrd="1" destOrd="0" presId="urn:microsoft.com/office/officeart/2005/8/layout/radial1"/>
    <dgm:cxn modelId="{66662350-E467-4772-B7F7-9FFB8A15D900}" type="presOf" srcId="{B2132558-AA35-1549-9414-F1A14DCA7220}" destId="{45DE3728-3C8F-E84E-A3F9-27A53175E44A}" srcOrd="0" destOrd="0" presId="urn:microsoft.com/office/officeart/2005/8/layout/radial1"/>
    <dgm:cxn modelId="{B15CE852-4C9C-4FC4-99FF-61823B3E5D9C}" type="presOf" srcId="{97CFADA1-9D47-2043-9374-E926993BEF77}" destId="{F85A85E6-1B46-5146-9FEB-72C4036F80A2}" srcOrd="0" destOrd="0" presId="urn:microsoft.com/office/officeart/2005/8/layout/radial1"/>
    <dgm:cxn modelId="{C5DD929C-DB2B-49AC-B4C5-0F0F34472D7D}" type="presOf" srcId="{A5882ADB-A8E5-3D4E-A863-A688E6839975}" destId="{B4C9131E-2E93-534A-920A-C15BDA79EEF3}" srcOrd="0" destOrd="0" presId="urn:microsoft.com/office/officeart/2005/8/layout/radial1"/>
    <dgm:cxn modelId="{2BC5BE61-71BD-448A-A4B1-C54545D3DE0E}" type="presOf" srcId="{9A3EEB33-F322-9145-A719-A0A26B313A8F}" destId="{02D014C0-8EF2-8D41-BC1F-EED822189A33}" srcOrd="1" destOrd="0" presId="urn:microsoft.com/office/officeart/2005/8/layout/radial1"/>
    <dgm:cxn modelId="{48ABBFDD-EF15-42B6-8E35-5121ADB09855}" type="presOf" srcId="{46D56C70-017C-3949-9A2C-F6C39B23C0A8}" destId="{74C74292-C777-D046-9B39-AD93A95A0671}" srcOrd="0" destOrd="0" presId="urn:microsoft.com/office/officeart/2005/8/layout/radial1"/>
    <dgm:cxn modelId="{B59DDEB4-0912-42FB-A083-140C07CA9B9F}" type="presOf" srcId="{22531300-4976-9746-8E61-9B0D4BE32500}" destId="{9C858496-6A5B-8B45-8F5E-532CC45A25D8}" srcOrd="0" destOrd="0" presId="urn:microsoft.com/office/officeart/2005/8/layout/radial1"/>
    <dgm:cxn modelId="{A45F7451-9504-5147-9116-1CAE4C656849}" srcId="{97CFADA1-9D47-2043-9374-E926993BEF77}" destId="{9CCE8166-DE0E-B447-A7AB-1DAE33DD3D73}" srcOrd="4" destOrd="0" parTransId="{9A3EEB33-F322-9145-A719-A0A26B313A8F}" sibTransId="{89A828C2-D988-AF4B-AE57-B64A9914C811}"/>
    <dgm:cxn modelId="{696D5FF3-35D4-384B-8F59-B02ED4891B0D}" srcId="{97CFADA1-9D47-2043-9374-E926993BEF77}" destId="{A5882ADB-A8E5-3D4E-A863-A688E6839975}" srcOrd="3" destOrd="0" parTransId="{46D56C70-017C-3949-9A2C-F6C39B23C0A8}" sibTransId="{09615246-1AFB-0B4E-B4DF-B58CF4F00B92}"/>
    <dgm:cxn modelId="{A6548C3E-1F33-491B-AC59-BB9B446CFF42}" type="presOf" srcId="{52B63441-F2F7-5344-BB1F-C4DDD0FE6EF9}" destId="{CB364891-2AE7-5F47-AC73-E042C127997D}" srcOrd="0" destOrd="0" presId="urn:microsoft.com/office/officeart/2005/8/layout/radial1"/>
    <dgm:cxn modelId="{344D16BE-9A29-4745-B0E5-9A6CD5765D5D}" type="presOf" srcId="{7E751F34-912B-0C46-B9AB-1B7E2C284BF6}" destId="{95EFA466-F352-A948-8706-D6ECBE7CADFF}" srcOrd="1" destOrd="0" presId="urn:microsoft.com/office/officeart/2005/8/layout/radial1"/>
    <dgm:cxn modelId="{383BEFAC-0E48-4D76-8EB9-2F0579B9143B}" type="presOf" srcId="{7E751F34-912B-0C46-B9AB-1B7E2C284BF6}" destId="{53FDAF29-971F-4442-908D-2385F53CCFC5}" srcOrd="0" destOrd="0" presId="urn:microsoft.com/office/officeart/2005/8/layout/radial1"/>
    <dgm:cxn modelId="{CAC2C224-C9BA-458F-955E-8835C4949B4E}" type="presParOf" srcId="{55C687CC-54B3-7646-8F87-443832BCD38F}" destId="{F85A85E6-1B46-5146-9FEB-72C4036F80A2}" srcOrd="0" destOrd="0" presId="urn:microsoft.com/office/officeart/2005/8/layout/radial1"/>
    <dgm:cxn modelId="{3540D005-BF66-45F6-9F1E-2E139F4239AE}" type="presParOf" srcId="{55C687CC-54B3-7646-8F87-443832BCD38F}" destId="{45DE3728-3C8F-E84E-A3F9-27A53175E44A}" srcOrd="1" destOrd="0" presId="urn:microsoft.com/office/officeart/2005/8/layout/radial1"/>
    <dgm:cxn modelId="{4DBEB1A9-1AC8-4988-ABFC-2A7ABC83F59C}" type="presParOf" srcId="{45DE3728-3C8F-E84E-A3F9-27A53175E44A}" destId="{1C80B2A7-4129-9A44-BE8A-CB6ABB24DFB9}" srcOrd="0" destOrd="0" presId="urn:microsoft.com/office/officeart/2005/8/layout/radial1"/>
    <dgm:cxn modelId="{B968DBBD-5141-4E88-86BE-C8CFAD0FE263}" type="presParOf" srcId="{55C687CC-54B3-7646-8F87-443832BCD38F}" destId="{25BCE70D-4D50-EA46-B70B-8043C961EEC4}" srcOrd="2" destOrd="0" presId="urn:microsoft.com/office/officeart/2005/8/layout/radial1"/>
    <dgm:cxn modelId="{870511E5-93A2-4981-BEBE-53D303D40F2C}" type="presParOf" srcId="{55C687CC-54B3-7646-8F87-443832BCD38F}" destId="{CB364891-2AE7-5F47-AC73-E042C127997D}" srcOrd="3" destOrd="0" presId="urn:microsoft.com/office/officeart/2005/8/layout/radial1"/>
    <dgm:cxn modelId="{52DD4FF5-D739-403A-96F6-4CBEE4971882}" type="presParOf" srcId="{CB364891-2AE7-5F47-AC73-E042C127997D}" destId="{49312E4C-4203-B043-BDE5-0FF9458CEE99}" srcOrd="0" destOrd="0" presId="urn:microsoft.com/office/officeart/2005/8/layout/radial1"/>
    <dgm:cxn modelId="{7C4A9EAC-86B1-4BD7-B16A-D3C13C729063}" type="presParOf" srcId="{55C687CC-54B3-7646-8F87-443832BCD38F}" destId="{9C858496-6A5B-8B45-8F5E-532CC45A25D8}" srcOrd="4" destOrd="0" presId="urn:microsoft.com/office/officeart/2005/8/layout/radial1"/>
    <dgm:cxn modelId="{5BE3BEFF-8E96-4F12-870B-0FC6D6D391F8}" type="presParOf" srcId="{55C687CC-54B3-7646-8F87-443832BCD38F}" destId="{53FDAF29-971F-4442-908D-2385F53CCFC5}" srcOrd="5" destOrd="0" presId="urn:microsoft.com/office/officeart/2005/8/layout/radial1"/>
    <dgm:cxn modelId="{9C34F6E5-FF72-4CDF-A568-A7E73B016519}" type="presParOf" srcId="{53FDAF29-971F-4442-908D-2385F53CCFC5}" destId="{95EFA466-F352-A948-8706-D6ECBE7CADFF}" srcOrd="0" destOrd="0" presId="urn:microsoft.com/office/officeart/2005/8/layout/radial1"/>
    <dgm:cxn modelId="{B69A4A1B-469C-44B6-9803-F51479523B0D}" type="presParOf" srcId="{55C687CC-54B3-7646-8F87-443832BCD38F}" destId="{1EDEF370-7C58-CD48-A115-36A44082E67D}" srcOrd="6" destOrd="0" presId="urn:microsoft.com/office/officeart/2005/8/layout/radial1"/>
    <dgm:cxn modelId="{C54D1669-64E1-4C14-BDDA-882371D243E6}" type="presParOf" srcId="{55C687CC-54B3-7646-8F87-443832BCD38F}" destId="{74C74292-C777-D046-9B39-AD93A95A0671}" srcOrd="7" destOrd="0" presId="urn:microsoft.com/office/officeart/2005/8/layout/radial1"/>
    <dgm:cxn modelId="{0B76405D-3743-44F5-A647-C2D6F26CE501}" type="presParOf" srcId="{74C74292-C777-D046-9B39-AD93A95A0671}" destId="{0FC50CEE-D0E8-954A-90CE-D241C9076F76}" srcOrd="0" destOrd="0" presId="urn:microsoft.com/office/officeart/2005/8/layout/radial1"/>
    <dgm:cxn modelId="{474789D5-2EC2-4A3D-B588-0CACC8D4A1F2}" type="presParOf" srcId="{55C687CC-54B3-7646-8F87-443832BCD38F}" destId="{B4C9131E-2E93-534A-920A-C15BDA79EEF3}" srcOrd="8" destOrd="0" presId="urn:microsoft.com/office/officeart/2005/8/layout/radial1"/>
    <dgm:cxn modelId="{C2CCFB72-EC84-40F0-82C7-2D7EA50B3FE4}" type="presParOf" srcId="{55C687CC-54B3-7646-8F87-443832BCD38F}" destId="{0DE452C0-53C0-514E-8A52-034C4AADF024}" srcOrd="9" destOrd="0" presId="urn:microsoft.com/office/officeart/2005/8/layout/radial1"/>
    <dgm:cxn modelId="{D8AEF0ED-101A-4D41-8B35-2F2C3601D6D8}" type="presParOf" srcId="{0DE452C0-53C0-514E-8A52-034C4AADF024}" destId="{02D014C0-8EF2-8D41-BC1F-EED822189A33}" srcOrd="0" destOrd="0" presId="urn:microsoft.com/office/officeart/2005/8/layout/radial1"/>
    <dgm:cxn modelId="{19F09F8D-F3CB-4C84-9391-E658B56361E7}" type="presParOf" srcId="{55C687CC-54B3-7646-8F87-443832BCD38F}" destId="{DB65945B-0530-0F49-B642-B81A3671EC8A}"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A85E6-1B46-5146-9FEB-72C4036F80A2}">
      <dsp:nvSpPr>
        <dsp:cNvPr id="0" name=""/>
        <dsp:cNvSpPr/>
      </dsp:nvSpPr>
      <dsp:spPr>
        <a:xfrm>
          <a:off x="3164454" y="2376190"/>
          <a:ext cx="1807272" cy="180727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Triplestore</a:t>
          </a:r>
          <a:endParaRPr lang="en-US" sz="2200" kern="1200" dirty="0"/>
        </a:p>
      </dsp:txBody>
      <dsp:txXfrm>
        <a:off x="3429123" y="2640859"/>
        <a:ext cx="1277934" cy="1277934"/>
      </dsp:txXfrm>
    </dsp:sp>
    <dsp:sp modelId="{45DE3728-3C8F-E84E-A3F9-27A53175E44A}">
      <dsp:nvSpPr>
        <dsp:cNvPr id="0" name=""/>
        <dsp:cNvSpPr/>
      </dsp:nvSpPr>
      <dsp:spPr>
        <a:xfrm rot="16200000">
          <a:off x="3795340" y="2083448"/>
          <a:ext cx="545500" cy="39983"/>
        </a:xfrm>
        <a:custGeom>
          <a:avLst/>
          <a:gdLst/>
          <a:ahLst/>
          <a:cxnLst/>
          <a:rect l="0" t="0" r="0" b="0"/>
          <a:pathLst>
            <a:path>
              <a:moveTo>
                <a:pt x="0" y="19991"/>
              </a:moveTo>
              <a:lnTo>
                <a:pt x="545500" y="199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54452" y="2089802"/>
        <a:ext cx="27275" cy="27275"/>
      </dsp:txXfrm>
    </dsp:sp>
    <dsp:sp modelId="{25BCE70D-4D50-EA46-B70B-8043C961EEC4}">
      <dsp:nvSpPr>
        <dsp:cNvPr id="0" name=""/>
        <dsp:cNvSpPr/>
      </dsp:nvSpPr>
      <dsp:spPr>
        <a:xfrm>
          <a:off x="3164454" y="23417"/>
          <a:ext cx="1807272" cy="180727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Human Discovery</a:t>
          </a:r>
          <a:endParaRPr lang="en-US" sz="2200" kern="1200" dirty="0"/>
        </a:p>
      </dsp:txBody>
      <dsp:txXfrm>
        <a:off x="3429123" y="288086"/>
        <a:ext cx="1277934" cy="1277934"/>
      </dsp:txXfrm>
    </dsp:sp>
    <dsp:sp modelId="{CB364891-2AE7-5F47-AC73-E042C127997D}">
      <dsp:nvSpPr>
        <dsp:cNvPr id="0" name=""/>
        <dsp:cNvSpPr/>
      </dsp:nvSpPr>
      <dsp:spPr>
        <a:xfrm rot="20520000">
          <a:off x="4914150" y="2896311"/>
          <a:ext cx="545500" cy="39983"/>
        </a:xfrm>
        <a:custGeom>
          <a:avLst/>
          <a:gdLst/>
          <a:ahLst/>
          <a:cxnLst/>
          <a:rect l="0" t="0" r="0" b="0"/>
          <a:pathLst>
            <a:path>
              <a:moveTo>
                <a:pt x="0" y="19991"/>
              </a:moveTo>
              <a:lnTo>
                <a:pt x="545500" y="199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73263" y="2902665"/>
        <a:ext cx="27275" cy="27275"/>
      </dsp:txXfrm>
    </dsp:sp>
    <dsp:sp modelId="{9C858496-6A5B-8B45-8F5E-532CC45A25D8}">
      <dsp:nvSpPr>
        <dsp:cNvPr id="0" name=""/>
        <dsp:cNvSpPr/>
      </dsp:nvSpPr>
      <dsp:spPr>
        <a:xfrm>
          <a:off x="5402074" y="1649143"/>
          <a:ext cx="1807272" cy="180727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LD Catalog Interface</a:t>
          </a:r>
          <a:endParaRPr lang="en-US" sz="2200" kern="1200" dirty="0"/>
        </a:p>
      </dsp:txBody>
      <dsp:txXfrm>
        <a:off x="5666743" y="1913812"/>
        <a:ext cx="1277934" cy="1277934"/>
      </dsp:txXfrm>
    </dsp:sp>
    <dsp:sp modelId="{53FDAF29-971F-4442-908D-2385F53CCFC5}">
      <dsp:nvSpPr>
        <dsp:cNvPr id="0" name=""/>
        <dsp:cNvSpPr/>
      </dsp:nvSpPr>
      <dsp:spPr>
        <a:xfrm rot="3240000">
          <a:off x="4486803" y="4211552"/>
          <a:ext cx="545500" cy="39983"/>
        </a:xfrm>
        <a:custGeom>
          <a:avLst/>
          <a:gdLst/>
          <a:ahLst/>
          <a:cxnLst/>
          <a:rect l="0" t="0" r="0" b="0"/>
          <a:pathLst>
            <a:path>
              <a:moveTo>
                <a:pt x="0" y="19991"/>
              </a:moveTo>
              <a:lnTo>
                <a:pt x="545500" y="199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45915" y="4217906"/>
        <a:ext cx="27275" cy="27275"/>
      </dsp:txXfrm>
    </dsp:sp>
    <dsp:sp modelId="{1EDEF370-7C58-CD48-A115-36A44082E67D}">
      <dsp:nvSpPr>
        <dsp:cNvPr id="0" name=""/>
        <dsp:cNvSpPr/>
      </dsp:nvSpPr>
      <dsp:spPr>
        <a:xfrm>
          <a:off x="4547379" y="4279624"/>
          <a:ext cx="1807272" cy="180727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Machine Discovery</a:t>
          </a:r>
          <a:endParaRPr lang="en-US" sz="2200" kern="1200" dirty="0"/>
        </a:p>
      </dsp:txBody>
      <dsp:txXfrm>
        <a:off x="4812048" y="4544293"/>
        <a:ext cx="1277934" cy="1277934"/>
      </dsp:txXfrm>
    </dsp:sp>
    <dsp:sp modelId="{74C74292-C777-D046-9B39-AD93A95A0671}">
      <dsp:nvSpPr>
        <dsp:cNvPr id="0" name=""/>
        <dsp:cNvSpPr/>
      </dsp:nvSpPr>
      <dsp:spPr>
        <a:xfrm rot="7560000">
          <a:off x="3103877" y="4211552"/>
          <a:ext cx="545500" cy="39983"/>
        </a:xfrm>
        <a:custGeom>
          <a:avLst/>
          <a:gdLst/>
          <a:ahLst/>
          <a:cxnLst/>
          <a:rect l="0" t="0" r="0" b="0"/>
          <a:pathLst>
            <a:path>
              <a:moveTo>
                <a:pt x="0" y="19991"/>
              </a:moveTo>
              <a:lnTo>
                <a:pt x="545500" y="199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62990" y="4217906"/>
        <a:ext cx="27275" cy="27275"/>
      </dsp:txXfrm>
    </dsp:sp>
    <dsp:sp modelId="{B4C9131E-2E93-534A-920A-C15BDA79EEF3}">
      <dsp:nvSpPr>
        <dsp:cNvPr id="0" name=""/>
        <dsp:cNvSpPr/>
      </dsp:nvSpPr>
      <dsp:spPr>
        <a:xfrm>
          <a:off x="1781528" y="4279624"/>
          <a:ext cx="1807272" cy="180727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Vendors</a:t>
          </a:r>
          <a:endParaRPr lang="en-US" sz="2200" kern="1200" dirty="0"/>
        </a:p>
      </dsp:txBody>
      <dsp:txXfrm>
        <a:off x="2046197" y="4544293"/>
        <a:ext cx="1277934" cy="1277934"/>
      </dsp:txXfrm>
    </dsp:sp>
    <dsp:sp modelId="{0DE452C0-53C0-514E-8A52-034C4AADF024}">
      <dsp:nvSpPr>
        <dsp:cNvPr id="0" name=""/>
        <dsp:cNvSpPr/>
      </dsp:nvSpPr>
      <dsp:spPr>
        <a:xfrm rot="11880000">
          <a:off x="2676530" y="2896311"/>
          <a:ext cx="545500" cy="39983"/>
        </a:xfrm>
        <a:custGeom>
          <a:avLst/>
          <a:gdLst/>
          <a:ahLst/>
          <a:cxnLst/>
          <a:rect l="0" t="0" r="0" b="0"/>
          <a:pathLst>
            <a:path>
              <a:moveTo>
                <a:pt x="0" y="19991"/>
              </a:moveTo>
              <a:lnTo>
                <a:pt x="545500" y="199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35642" y="2902665"/>
        <a:ext cx="27275" cy="27275"/>
      </dsp:txXfrm>
    </dsp:sp>
    <dsp:sp modelId="{DB65945B-0530-0F49-B642-B81A3671EC8A}">
      <dsp:nvSpPr>
        <dsp:cNvPr id="0" name=""/>
        <dsp:cNvSpPr/>
      </dsp:nvSpPr>
      <dsp:spPr>
        <a:xfrm>
          <a:off x="926833" y="1649143"/>
          <a:ext cx="1807272" cy="180727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ILs</a:t>
          </a:r>
          <a:endParaRPr lang="en-US" sz="2200" kern="1200" dirty="0"/>
        </a:p>
      </dsp:txBody>
      <dsp:txXfrm>
        <a:off x="1191502" y="1913812"/>
        <a:ext cx="1277934" cy="127793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B4AB8-B12F-465A-9629-02429926332E}" type="datetimeFigureOut">
              <a:rPr lang="en-US" smtClean="0"/>
              <a:t>5/9/2016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09345-0B4E-4FE1-9562-48FD24372FC9}" type="slidenum">
              <a:rPr lang="en-US" smtClean="0"/>
              <a:t>‹#›</a:t>
            </a:fld>
            <a:endParaRPr lang="en-US"/>
          </a:p>
        </p:txBody>
      </p:sp>
    </p:spTree>
    <p:extLst>
      <p:ext uri="{BB962C8B-B14F-4D97-AF65-F5344CB8AC3E}">
        <p14:creationId xmlns:p14="http://schemas.microsoft.com/office/powerpoint/2010/main" val="38115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5DE71-A356-44F7-894D-6DBB1750BF9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327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5DE71-A356-44F7-894D-6DBB1750BF9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008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E11D9DF9-06AF-C148-BBBF-36DD051F6F5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79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95A630E-1F9A-4E0E-96B4-CC81952CBA8A}"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9690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1D6B9-BD8D-434F-91F7-25551A5A2617}"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1352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59D31-3286-4E90-944E-F9785FE4C298}"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6528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248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561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592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717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842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093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39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30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E22A0F0-9CDA-4437-BFDF-43C5F6536331}"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22119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307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220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9FC8B-F510-2E43-BBFE-ED71820E43D9}" type="datetimeFigureOut">
              <a:rPr lang="en-US" smtClean="0">
                <a:solidFill>
                  <a:prstClr val="black">
                    <a:tint val="75000"/>
                  </a:prstClr>
                </a:solidFill>
              </a:rPr>
              <a:pPr/>
              <a:t>5/9/2016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DF649-8709-C048-8887-7F6718B6F7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36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3"/>
            <a:ext cx="10363200" cy="2505075"/>
          </a:xfrm>
        </p:spPr>
        <p:txBody>
          <a:bodyPr anchor="b"/>
          <a:lstStyle>
            <a:lvl1pPr algn="ctr" defTabSz="685800" rtl="0" eaLnBrk="1" latinLnBrk="0" hangingPunct="1">
              <a:lnSpc>
                <a:spcPct val="100000"/>
              </a:lnSpc>
              <a:spcBef>
                <a:spcPct val="0"/>
              </a:spcBef>
              <a:buNone/>
              <a:defRPr lang="en-US" sz="36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6"/>
            <a:ext cx="10363200" cy="1131887"/>
          </a:xfrm>
        </p:spPr>
        <p:txBody>
          <a:bodyPr anchor="t"/>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9BCD0-9EE5-424C-A814-FCAE73B91C8D}"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9" name="Oval 8"/>
          <p:cNvSpPr/>
          <p:nvPr/>
        </p:nvSpPr>
        <p:spPr>
          <a:xfrm>
            <a:off x="5728972"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420986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3"/>
            <a:ext cx="5384800" cy="4525963"/>
          </a:xfrm>
        </p:spPr>
        <p:txBody>
          <a:bodyPr/>
          <a:lstStyle>
            <a:lvl1pPr>
              <a:defRPr sz="18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BE833AF-A01B-439F-BE10-A490DDD8DDA6}"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85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6197602" y="1600200"/>
            <a:ext cx="5389033"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9CB809C-F5A6-4728-8E4B-6D757ECFC585}"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51"/>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1125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C37406-45C9-44E9-A923-EDA10DF221D7}"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7119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156D4-66F8-459F-B74A-F9BA10711DD9}"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4309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8" y="266700"/>
            <a:ext cx="4011084" cy="2095500"/>
          </a:xfrm>
        </p:spPr>
        <p:txBody>
          <a:bodyPr anchor="b"/>
          <a:lstStyle>
            <a:lvl1pPr algn="ctr">
              <a:lnSpc>
                <a:spcPct val="100000"/>
              </a:lnSpc>
              <a:defRPr sz="21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1" y="273053"/>
            <a:ext cx="66611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8" y="2438403"/>
            <a:ext cx="4011084" cy="3687763"/>
          </a:xfrm>
        </p:spPr>
        <p:txBody>
          <a:bodyPr>
            <a:normAutofit/>
          </a:bodyPr>
          <a:lstStyle>
            <a:lvl1pPr marL="0" indent="0" algn="ctr">
              <a:lnSpc>
                <a:spcPct val="125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25423-B460-43F5-8D2A-CDEF429AA0FD}"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5103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6" y="228600"/>
            <a:ext cx="7615765" cy="895350"/>
          </a:xfrm>
        </p:spPr>
        <p:txBody>
          <a:bodyPr anchor="b"/>
          <a:lstStyle>
            <a:lvl1pPr algn="ctr">
              <a:lnSpc>
                <a:spcPct val="100000"/>
              </a:lnSpc>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6"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2239436" y="5810250"/>
            <a:ext cx="7615765" cy="5334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ECB27-90E6-492A-A7F2-A1E27416BD0A}" type="datetime1">
              <a:rPr lang="en-US" smtClean="0">
                <a:solidFill>
                  <a:prstClr val="black">
                    <a:lumMod val="65000"/>
                    <a:lumOff val="35000"/>
                  </a:prstClr>
                </a:solidFill>
              </a:rPr>
              <a:pPr/>
              <a:t>5/9/2016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3D4BABA-867D-4B77-92C0-0A27CD332D5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3085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3"/>
            <a:ext cx="2781300" cy="365125"/>
          </a:xfrm>
          <a:prstGeom prst="rect">
            <a:avLst/>
          </a:prstGeom>
        </p:spPr>
        <p:txBody>
          <a:bodyPr vert="horz" lIns="91440" tIns="45720" rIns="45720" bIns="45720" rtlCol="0" anchor="ctr"/>
          <a:lstStyle>
            <a:lvl1pPr algn="r">
              <a:defRPr sz="900">
                <a:solidFill>
                  <a:schemeClr val="tx1">
                    <a:lumMod val="65000"/>
                    <a:lumOff val="35000"/>
                  </a:schemeClr>
                </a:solidFill>
                <a:latin typeface="Century Gothic" pitchFamily="34" charset="0"/>
              </a:defRPr>
            </a:lvl1pPr>
          </a:lstStyle>
          <a:p>
            <a:pPr defTabSz="685800"/>
            <a:fld id="{B5CF2E7F-5860-4943-AF79-53445B533ABF}" type="datetime1">
              <a:rPr lang="en-US" smtClean="0">
                <a:solidFill>
                  <a:prstClr val="black">
                    <a:lumMod val="65000"/>
                    <a:lumOff val="35000"/>
                  </a:prstClr>
                </a:solidFill>
              </a:rPr>
              <a:pPr defTabSz="685800"/>
              <a:t>5/9/2016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878887" y="6356353"/>
            <a:ext cx="3797300" cy="365125"/>
          </a:xfrm>
          <a:prstGeom prst="rect">
            <a:avLst/>
          </a:prstGeom>
        </p:spPr>
        <p:txBody>
          <a:bodyPr vert="horz" lIns="45720" tIns="45720" rIns="91440" bIns="45720" rtlCol="0" anchor="ctr"/>
          <a:lstStyle>
            <a:lvl1pPr algn="l">
              <a:defRPr sz="900">
                <a:solidFill>
                  <a:schemeClr val="tx1">
                    <a:lumMod val="65000"/>
                    <a:lumOff val="35000"/>
                  </a:schemeClr>
                </a:solidFill>
                <a:latin typeface="Century Gothic" pitchFamily="34" charset="0"/>
              </a:defRPr>
            </a:lvl1pPr>
          </a:lstStyle>
          <a:p>
            <a:pPr defTabSz="685800"/>
            <a:endParaRPr lang="en-US" b="1" dirty="0">
              <a:solidFill>
                <a:prstClr val="black">
                  <a:lumMod val="65000"/>
                  <a:lumOff val="35000"/>
                </a:prstClr>
              </a:solidFill>
            </a:endParaRPr>
          </a:p>
        </p:txBody>
      </p:sp>
      <p:sp>
        <p:nvSpPr>
          <p:cNvPr id="6" name="Slide Number Placeholder 5"/>
          <p:cNvSpPr>
            <a:spLocks noGrp="1"/>
          </p:cNvSpPr>
          <p:nvPr>
            <p:ph type="sldNum" sz="quarter" idx="4"/>
          </p:nvPr>
        </p:nvSpPr>
        <p:spPr>
          <a:xfrm>
            <a:off x="11391039" y="6356353"/>
            <a:ext cx="749300" cy="365125"/>
          </a:xfrm>
          <a:prstGeom prst="rect">
            <a:avLst/>
          </a:prstGeom>
        </p:spPr>
        <p:txBody>
          <a:bodyPr vert="horz" lIns="27432" tIns="45720" rIns="45720" bIns="45720" rtlCol="0" anchor="ctr"/>
          <a:lstStyle>
            <a:lvl1pPr algn="l">
              <a:defRPr sz="900">
                <a:solidFill>
                  <a:schemeClr val="tx1">
                    <a:lumMod val="65000"/>
                    <a:lumOff val="35000"/>
                  </a:schemeClr>
                </a:solidFill>
                <a:latin typeface="Century Gothic" pitchFamily="34" charset="0"/>
              </a:defRPr>
            </a:lvl1pPr>
          </a:lstStyle>
          <a:p>
            <a:pPr defTabSz="685800"/>
            <a:fld id="{BA9B540C-44DA-4F69-89C9-7C84606640D3}" type="slidenum">
              <a:rPr lang="en-US" smtClean="0">
                <a:solidFill>
                  <a:prstClr val="black">
                    <a:lumMod val="65000"/>
                    <a:lumOff val="35000"/>
                  </a:prstClr>
                </a:solidFill>
              </a:rPr>
              <a:pPr defTabSz="685800"/>
              <a:t>‹#›</a:t>
            </a:fld>
            <a:endParaRPr lang="en-US" dirty="0">
              <a:solidFill>
                <a:prstClr val="black">
                  <a:lumMod val="65000"/>
                  <a:lumOff val="35000"/>
                </a:prstClr>
              </a:solidFill>
            </a:endParaRPr>
          </a:p>
        </p:txBody>
      </p:sp>
      <p:sp>
        <p:nvSpPr>
          <p:cNvPr id="7" name="Oval 6"/>
          <p:cNvSpPr/>
          <p:nvPr/>
        </p:nvSpPr>
        <p:spPr>
          <a:xfrm>
            <a:off x="11277015"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8" name="Oval 7"/>
          <p:cNvSpPr/>
          <p:nvPr/>
        </p:nvSpPr>
        <p:spPr>
          <a:xfrm>
            <a:off x="758827"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13002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685800" rtl="0" eaLnBrk="1" latinLnBrk="0" hangingPunct="1">
        <a:lnSpc>
          <a:spcPts val="4350"/>
        </a:lnSpc>
        <a:spcBef>
          <a:spcPct val="0"/>
        </a:spcBef>
        <a:buNone/>
        <a:defRPr sz="405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AA9FC8B-F510-2E43-BBFE-ED71820E43D9}" type="datetimeFigureOut">
              <a:rPr lang="en-US" smtClean="0">
                <a:solidFill>
                  <a:prstClr val="black">
                    <a:tint val="75000"/>
                  </a:prstClr>
                </a:solidFill>
              </a:rPr>
              <a:pPr defTabSz="457200"/>
              <a:t>5/9/2016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AADF649-8709-C048-8887-7F6718B6F72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39165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m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14452"/>
            <a:ext cx="7772400" cy="1521501"/>
          </a:xfrm>
        </p:spPr>
        <p:txBody>
          <a:bodyPr/>
          <a:lstStyle/>
          <a:p>
            <a:r>
              <a:rPr lang="en-US" sz="3300" dirty="0"/>
              <a:t>BIBFLOW Project Update </a:t>
            </a:r>
          </a:p>
        </p:txBody>
      </p:sp>
      <p:sp>
        <p:nvSpPr>
          <p:cNvPr id="3" name="Subtitle 2"/>
          <p:cNvSpPr>
            <a:spLocks noGrp="1"/>
          </p:cNvSpPr>
          <p:nvPr>
            <p:ph type="subTitle" idx="1"/>
          </p:nvPr>
        </p:nvSpPr>
        <p:spPr>
          <a:xfrm>
            <a:off x="2895600" y="4572000"/>
            <a:ext cx="6400800" cy="1299460"/>
          </a:xfrm>
        </p:spPr>
        <p:txBody>
          <a:bodyPr>
            <a:normAutofit fontScale="70000" lnSpcReduction="20000"/>
          </a:bodyPr>
          <a:lstStyle/>
          <a:p>
            <a:r>
              <a:rPr lang="en-US" dirty="0"/>
              <a:t>Xiaoli Li</a:t>
            </a:r>
          </a:p>
          <a:p>
            <a:r>
              <a:rPr lang="en-US" dirty="0"/>
              <a:t>Co-head of Content Support Services</a:t>
            </a:r>
          </a:p>
          <a:p>
            <a:r>
              <a:rPr lang="en-US" dirty="0"/>
              <a:t>University of California Davis </a:t>
            </a:r>
            <a:r>
              <a:rPr lang="en-US" dirty="0" smtClean="0"/>
              <a:t>Library</a:t>
            </a:r>
          </a:p>
          <a:p>
            <a:endParaRPr lang="en-US" dirty="0" smtClean="0"/>
          </a:p>
          <a:p>
            <a:r>
              <a:rPr lang="en-US" dirty="0" smtClean="0"/>
              <a:t>PCC Operations Committee Meeting</a:t>
            </a:r>
          </a:p>
          <a:p>
            <a:r>
              <a:rPr lang="en-US" dirty="0" smtClean="0"/>
              <a:t>May 5, 2016</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275" y="3326460"/>
            <a:ext cx="1714500" cy="4430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631" y="3244162"/>
            <a:ext cx="675004" cy="611581"/>
          </a:xfrm>
          <a:prstGeom prst="rect">
            <a:avLst/>
          </a:prstGeom>
        </p:spPr>
      </p:pic>
      <p:pic>
        <p:nvPicPr>
          <p:cNvPr id="6" name="Picture 5" descr="Institute of Museum and Library Services - Mozilla Firefox"/>
          <p:cNvPicPr>
            <a:picLocks noChangeAspect="1"/>
          </p:cNvPicPr>
          <p:nvPr/>
        </p:nvPicPr>
        <p:blipFill rotWithShape="1">
          <a:blip r:embed="rId5">
            <a:extLst>
              <a:ext uri="{28A0092B-C50C-407E-A947-70E740481C1C}">
                <a14:useLocalDpi xmlns:a14="http://schemas.microsoft.com/office/drawing/2010/main" val="0"/>
              </a:ext>
            </a:extLst>
          </a:blip>
          <a:srcRect l="22711" t="16202" r="57747" b="71437"/>
          <a:stretch/>
        </p:blipFill>
        <p:spPr>
          <a:xfrm>
            <a:off x="7114919" y="3326459"/>
            <a:ext cx="1786943" cy="608528"/>
          </a:xfrm>
          <a:prstGeom prst="rect">
            <a:avLst/>
          </a:prstGeom>
        </p:spPr>
      </p:pic>
    </p:spTree>
    <p:extLst>
      <p:ext uri="{BB962C8B-B14F-4D97-AF65-F5344CB8AC3E}">
        <p14:creationId xmlns:p14="http://schemas.microsoft.com/office/powerpoint/2010/main" val="2963717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MARCURI</a:t>
            </a:r>
          </a:p>
        </p:txBody>
      </p:sp>
      <p:sp>
        <p:nvSpPr>
          <p:cNvPr id="9" name="Rounded Rectangle 8"/>
          <p:cNvSpPr/>
          <p:nvPr/>
        </p:nvSpPr>
        <p:spPr>
          <a:xfrm>
            <a:off x="5660887" y="3846727"/>
            <a:ext cx="1676031" cy="81202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34" name="Straight Arrow Connector 33"/>
          <p:cNvCxnSpPr/>
          <p:nvPr/>
        </p:nvCxnSpPr>
        <p:spPr>
          <a:xfrm flipH="1" flipV="1">
            <a:off x="4411670" y="1093115"/>
            <a:ext cx="791172" cy="853672"/>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915047" y="1339971"/>
            <a:ext cx="840159" cy="646331"/>
          </a:xfrm>
          <a:prstGeom prst="rect">
            <a:avLst/>
          </a:prstGeom>
          <a:noFill/>
        </p:spPr>
        <p:txBody>
          <a:bodyPr wrap="square" rtlCol="0">
            <a:spAutoFit/>
          </a:bodyPr>
          <a:lstStyle/>
          <a:p>
            <a:pPr defTabSz="457200"/>
            <a:r>
              <a:rPr lang="en-US" sz="1200" dirty="0">
                <a:solidFill>
                  <a:prstClr val="black"/>
                </a:solidFill>
              </a:rPr>
              <a:t>Full Local Graph Returned</a:t>
            </a:r>
          </a:p>
        </p:txBody>
      </p: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4: Complete Local Graph Returned</a:t>
            </a:r>
            <a:endParaRPr lang="en-US" dirty="0">
              <a:solidFill>
                <a:srgbClr val="7F7F7F"/>
              </a:solidFill>
            </a:endParaRP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2202514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20" name="Elbow Connector 19"/>
          <p:cNvCxnSpPr>
            <a:stCxn id="5" idx="3"/>
            <a:endCxn id="10" idx="0"/>
          </p:cNvCxnSpPr>
          <p:nvPr/>
        </p:nvCxnSpPr>
        <p:spPr>
          <a:xfrm>
            <a:off x="4755205" y="759975"/>
            <a:ext cx="4741814" cy="3019084"/>
          </a:xfrm>
          <a:prstGeom prst="bentConnector3">
            <a:avLst>
              <a:gd name="adj1" fmla="val 104821"/>
            </a:avLst>
          </a:prstGeom>
          <a:ln>
            <a:solidFill>
              <a:schemeClr val="accent3">
                <a:lumMod val="75000"/>
              </a:schemeClr>
            </a:solidFill>
            <a:headEnd type="triangle" w="lg" len="lg"/>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994637" y="196003"/>
            <a:ext cx="4502382" cy="461665"/>
          </a:xfrm>
          <a:prstGeom prst="rect">
            <a:avLst/>
          </a:prstGeom>
          <a:noFill/>
        </p:spPr>
        <p:txBody>
          <a:bodyPr wrap="square" rtlCol="0">
            <a:spAutoFit/>
          </a:bodyPr>
          <a:lstStyle/>
          <a:p>
            <a:pPr defTabSz="457200"/>
            <a:r>
              <a:rPr lang="en-US" sz="1200" dirty="0">
                <a:solidFill>
                  <a:prstClr val="black"/>
                </a:solidFill>
              </a:rPr>
              <a:t>Prior to display, returned graph is supplement with OCLC </a:t>
            </a:r>
            <a:r>
              <a:rPr lang="en-US" sz="1200" dirty="0" err="1">
                <a:solidFill>
                  <a:prstClr val="black"/>
                </a:solidFill>
              </a:rPr>
              <a:t>Schema.org</a:t>
            </a:r>
            <a:r>
              <a:rPr lang="en-US" sz="1200" dirty="0">
                <a:solidFill>
                  <a:prstClr val="black"/>
                </a:solidFill>
              </a:rPr>
              <a:t> graph data using linked OCLC Work URI</a:t>
            </a:r>
          </a:p>
        </p:txBody>
      </p:sp>
      <p:sp>
        <p:nvSpPr>
          <p:cNvPr id="2" name="TextBox 1"/>
          <p:cNvSpPr txBox="1"/>
          <p:nvPr/>
        </p:nvSpPr>
        <p:spPr>
          <a:xfrm>
            <a:off x="4519195" y="5492531"/>
            <a:ext cx="3166108" cy="1200328"/>
          </a:xfrm>
          <a:prstGeom prst="rect">
            <a:avLst/>
          </a:prstGeom>
          <a:noFill/>
        </p:spPr>
        <p:txBody>
          <a:bodyPr wrap="square" rtlCol="0">
            <a:spAutoFit/>
          </a:bodyPr>
          <a:lstStyle/>
          <a:p>
            <a:pPr defTabSz="457200"/>
            <a:r>
              <a:rPr lang="en-US" sz="2400" dirty="0">
                <a:solidFill>
                  <a:srgbClr val="7F7F7F"/>
                </a:solidFill>
              </a:rPr>
              <a:t>Step 5: Graph </a:t>
            </a:r>
          </a:p>
          <a:p>
            <a:pPr defTabSz="457200"/>
            <a:r>
              <a:rPr lang="en-US" sz="2400" dirty="0">
                <a:solidFill>
                  <a:srgbClr val="7F7F7F"/>
                </a:solidFill>
              </a:rPr>
              <a:t>Supplemented by OCLC </a:t>
            </a:r>
            <a:r>
              <a:rPr lang="en-US" sz="2400" dirty="0" err="1">
                <a:solidFill>
                  <a:srgbClr val="7F7F7F"/>
                </a:solidFill>
              </a:rPr>
              <a:t>Schema.org</a:t>
            </a:r>
            <a:r>
              <a:rPr lang="en-US" sz="2400" dirty="0">
                <a:solidFill>
                  <a:srgbClr val="7F7F7F"/>
                </a:solidFill>
              </a:rPr>
              <a:t> graph</a:t>
            </a:r>
            <a:endParaRPr lang="en-US" dirty="0">
              <a:solidFill>
                <a:srgbClr val="7F7F7F"/>
              </a:solidFill>
            </a:endParaRP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2422463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MARCURI</a:t>
            </a:r>
          </a:p>
        </p:txBody>
      </p:sp>
      <p:sp>
        <p:nvSpPr>
          <p:cNvPr id="9" name="Rounded Rectangle 8"/>
          <p:cNvSpPr/>
          <p:nvPr/>
        </p:nvSpPr>
        <p:spPr>
          <a:xfrm>
            <a:off x="5660887" y="3846727"/>
            <a:ext cx="1676031" cy="81202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558ED5"/>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51" name="Elbow Connector 50"/>
          <p:cNvCxnSpPr>
            <a:endCxn id="11" idx="0"/>
          </p:cNvCxnSpPr>
          <p:nvPr/>
        </p:nvCxnSpPr>
        <p:spPr>
          <a:xfrm>
            <a:off x="4761743" y="599867"/>
            <a:ext cx="5094427" cy="4818865"/>
          </a:xfrm>
          <a:prstGeom prst="bentConnector3">
            <a:avLst>
              <a:gd name="adj1" fmla="val 104487"/>
            </a:avLst>
          </a:prstGeom>
          <a:ln>
            <a:solidFill>
              <a:schemeClr val="accent3">
                <a:lumMod val="75000"/>
              </a:schemeClr>
            </a:solidFill>
            <a:headEnd type="triangle" w="lg" len="lg"/>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994637" y="128987"/>
            <a:ext cx="5066311" cy="461665"/>
          </a:xfrm>
          <a:prstGeom prst="rect">
            <a:avLst/>
          </a:prstGeom>
          <a:noFill/>
        </p:spPr>
        <p:txBody>
          <a:bodyPr wrap="square" rtlCol="0">
            <a:spAutoFit/>
          </a:bodyPr>
          <a:lstStyle/>
          <a:p>
            <a:pPr defTabSz="457200"/>
            <a:r>
              <a:rPr lang="en-US" sz="1200" dirty="0">
                <a:solidFill>
                  <a:prstClr val="black"/>
                </a:solidFill>
              </a:rPr>
              <a:t>Prior to display, graph is supplemented with authority data linked via local and OCLC graph nodes</a:t>
            </a:r>
          </a:p>
        </p:txBody>
      </p:sp>
      <p:sp>
        <p:nvSpPr>
          <p:cNvPr id="2" name="TextBox 1"/>
          <p:cNvSpPr txBox="1"/>
          <p:nvPr/>
        </p:nvSpPr>
        <p:spPr>
          <a:xfrm>
            <a:off x="4519195" y="5492531"/>
            <a:ext cx="3166108" cy="1200328"/>
          </a:xfrm>
          <a:prstGeom prst="rect">
            <a:avLst/>
          </a:prstGeom>
          <a:noFill/>
        </p:spPr>
        <p:txBody>
          <a:bodyPr wrap="square" rtlCol="0">
            <a:spAutoFit/>
          </a:bodyPr>
          <a:lstStyle/>
          <a:p>
            <a:pPr defTabSz="457200"/>
            <a:r>
              <a:rPr lang="en-US" sz="2400" dirty="0">
                <a:solidFill>
                  <a:srgbClr val="7F7F7F"/>
                </a:solidFill>
              </a:rPr>
              <a:t>Step 6: Graph Supplemented by Authority Graphs</a:t>
            </a:r>
            <a:endParaRPr lang="en-US" dirty="0">
              <a:solidFill>
                <a:srgbClr val="7F7F7F"/>
              </a:solidFill>
            </a:endParaRP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782870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l 9"/>
          <p:cNvSpPr/>
          <p:nvPr/>
        </p:nvSpPr>
        <p:spPr>
          <a:xfrm>
            <a:off x="2644698" y="1651872"/>
            <a:ext cx="1316941" cy="6662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dirty="0">
              <a:solidFill>
                <a:prstClr val="white"/>
              </a:solidFill>
            </a:endParaRPr>
          </a:p>
        </p:txBody>
      </p:sp>
      <p:cxnSp>
        <p:nvCxnSpPr>
          <p:cNvPr id="12" name="Straight Arrow Connector 11"/>
          <p:cNvCxnSpPr/>
          <p:nvPr/>
        </p:nvCxnSpPr>
        <p:spPr>
          <a:xfrm flipH="1">
            <a:off x="4904907" y="2164926"/>
            <a:ext cx="345419" cy="540898"/>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5923535" y="2093136"/>
            <a:ext cx="345418" cy="527743"/>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077615" y="3384698"/>
            <a:ext cx="338596" cy="488360"/>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267206" y="3195284"/>
            <a:ext cx="345419" cy="540898"/>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3755021" y="2327354"/>
            <a:ext cx="397391" cy="378470"/>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5350572" y="3024278"/>
            <a:ext cx="423376" cy="39544"/>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2222634" y="1055251"/>
            <a:ext cx="7885808" cy="4820965"/>
          </a:xfrm>
          <a:prstGeom prst="rect">
            <a:avLst/>
          </a:prstGeom>
          <a:noFill/>
          <a:ln w="381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9" name="TextBox 88"/>
          <p:cNvSpPr txBox="1"/>
          <p:nvPr/>
        </p:nvSpPr>
        <p:spPr>
          <a:xfrm>
            <a:off x="1755602" y="195062"/>
            <a:ext cx="5036434" cy="523220"/>
          </a:xfrm>
          <a:prstGeom prst="rect">
            <a:avLst/>
          </a:prstGeom>
          <a:noFill/>
        </p:spPr>
        <p:txBody>
          <a:bodyPr wrap="square" rtlCol="0">
            <a:spAutoFit/>
          </a:bodyPr>
          <a:lstStyle/>
          <a:p>
            <a:pPr defTabSz="457200"/>
            <a:r>
              <a:rPr lang="en-US" sz="2800" b="1" dirty="0">
                <a:solidFill>
                  <a:prstClr val="black"/>
                </a:solidFill>
              </a:rPr>
              <a:t>Graph Building  </a:t>
            </a:r>
            <a:r>
              <a:rPr lang="en-US" sz="2400" b="1" dirty="0">
                <a:solidFill>
                  <a:prstClr val="black"/>
                </a:solidFill>
              </a:rPr>
              <a:t>(step 4, 5 &amp; 6) </a:t>
            </a:r>
            <a:endParaRPr lang="en-US" sz="2800" b="1" dirty="0">
              <a:solidFill>
                <a:prstClr val="black"/>
              </a:solidFill>
            </a:endParaRPr>
          </a:p>
        </p:txBody>
      </p:sp>
      <p:sp>
        <p:nvSpPr>
          <p:cNvPr id="90" name="TextBox 89"/>
          <p:cNvSpPr txBox="1"/>
          <p:nvPr/>
        </p:nvSpPr>
        <p:spPr>
          <a:xfrm>
            <a:off x="2222634" y="5999099"/>
            <a:ext cx="8120416" cy="707886"/>
          </a:xfrm>
          <a:prstGeom prst="rect">
            <a:avLst/>
          </a:prstGeom>
          <a:noFill/>
        </p:spPr>
        <p:txBody>
          <a:bodyPr wrap="square" rtlCol="0">
            <a:spAutoFit/>
          </a:bodyPr>
          <a:lstStyle/>
          <a:p>
            <a:pPr algn="ctr" defTabSz="457200"/>
            <a:r>
              <a:rPr lang="en-US" sz="2000" b="1" dirty="0">
                <a:solidFill>
                  <a:prstClr val="black"/>
                </a:solidFill>
              </a:rPr>
              <a:t>Triples in the rectangle forms a record view which is displayed to a user via discover interface </a:t>
            </a:r>
          </a:p>
        </p:txBody>
      </p:sp>
      <p:sp>
        <p:nvSpPr>
          <p:cNvPr id="99" name="Oval 98"/>
          <p:cNvSpPr/>
          <p:nvPr/>
        </p:nvSpPr>
        <p:spPr>
          <a:xfrm>
            <a:off x="4804365" y="1430219"/>
            <a:ext cx="1316941" cy="6662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dirty="0">
              <a:solidFill>
                <a:prstClr val="white"/>
              </a:solidFill>
            </a:endParaRPr>
          </a:p>
        </p:txBody>
      </p:sp>
      <p:sp>
        <p:nvSpPr>
          <p:cNvPr id="100" name="Oval 99"/>
          <p:cNvSpPr/>
          <p:nvPr/>
        </p:nvSpPr>
        <p:spPr>
          <a:xfrm>
            <a:off x="3985401" y="2691138"/>
            <a:ext cx="1316941" cy="6662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dirty="0">
              <a:solidFill>
                <a:prstClr val="white"/>
              </a:solidFill>
            </a:endParaRPr>
          </a:p>
        </p:txBody>
      </p:sp>
      <p:sp>
        <p:nvSpPr>
          <p:cNvPr id="101" name="Oval 100"/>
          <p:cNvSpPr/>
          <p:nvPr/>
        </p:nvSpPr>
        <p:spPr>
          <a:xfrm>
            <a:off x="5841776" y="2627638"/>
            <a:ext cx="1316941" cy="6662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dirty="0">
              <a:solidFill>
                <a:prstClr val="white"/>
              </a:solidFill>
            </a:endParaRPr>
          </a:p>
        </p:txBody>
      </p:sp>
      <p:sp>
        <p:nvSpPr>
          <p:cNvPr id="102" name="Oval 101"/>
          <p:cNvSpPr/>
          <p:nvPr/>
        </p:nvSpPr>
        <p:spPr>
          <a:xfrm>
            <a:off x="5378756" y="3772308"/>
            <a:ext cx="1316941" cy="6662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dirty="0">
              <a:solidFill>
                <a:prstClr val="white"/>
              </a:solidFill>
            </a:endParaRPr>
          </a:p>
        </p:txBody>
      </p:sp>
      <p:grpSp>
        <p:nvGrpSpPr>
          <p:cNvPr id="118" name="Group 117"/>
          <p:cNvGrpSpPr/>
          <p:nvPr/>
        </p:nvGrpSpPr>
        <p:grpSpPr>
          <a:xfrm>
            <a:off x="6864456" y="256701"/>
            <a:ext cx="2811944" cy="4133945"/>
            <a:chOff x="5340456" y="256700"/>
            <a:chExt cx="2811944" cy="4133945"/>
          </a:xfrm>
        </p:grpSpPr>
        <p:cxnSp>
          <p:nvCxnSpPr>
            <p:cNvPr id="58" name="Straight Arrow Connector 57"/>
            <p:cNvCxnSpPr/>
            <p:nvPr/>
          </p:nvCxnSpPr>
          <p:spPr>
            <a:xfrm flipV="1">
              <a:off x="5340456" y="2347903"/>
              <a:ext cx="759745" cy="240681"/>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flipV="1">
              <a:off x="6926194" y="2424183"/>
              <a:ext cx="571566" cy="472710"/>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6979436" y="3761764"/>
              <a:ext cx="493812" cy="628881"/>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6414271" y="256700"/>
              <a:ext cx="1245402" cy="618329"/>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black"/>
                  </a:solidFill>
                </a:rPr>
                <a:t> </a:t>
              </a:r>
            </a:p>
          </p:txBody>
        </p:sp>
        <p:cxnSp>
          <p:nvCxnSpPr>
            <p:cNvPr id="77" name="Straight Arrow Connector 76"/>
            <p:cNvCxnSpPr/>
            <p:nvPr/>
          </p:nvCxnSpPr>
          <p:spPr>
            <a:xfrm flipH="1">
              <a:off x="6426016" y="899872"/>
              <a:ext cx="414528" cy="742789"/>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5936501" y="1692346"/>
              <a:ext cx="1245402" cy="618329"/>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black"/>
                  </a:solidFill>
                </a:rPr>
                <a:t> </a:t>
              </a:r>
            </a:p>
          </p:txBody>
        </p:sp>
        <p:sp>
          <p:nvSpPr>
            <p:cNvPr id="104" name="Oval 103"/>
            <p:cNvSpPr/>
            <p:nvPr/>
          </p:nvSpPr>
          <p:spPr>
            <a:xfrm>
              <a:off x="6906998" y="2962713"/>
              <a:ext cx="1245402" cy="618329"/>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black"/>
                  </a:solidFill>
                </a:rPr>
                <a:t> </a:t>
              </a:r>
            </a:p>
          </p:txBody>
        </p:sp>
      </p:grpSp>
      <p:grpSp>
        <p:nvGrpSpPr>
          <p:cNvPr id="119" name="Group 118"/>
          <p:cNvGrpSpPr/>
          <p:nvPr/>
        </p:nvGrpSpPr>
        <p:grpSpPr>
          <a:xfrm>
            <a:off x="3162319" y="2388413"/>
            <a:ext cx="5543584" cy="2985648"/>
            <a:chOff x="1625970" y="2418434"/>
            <a:chExt cx="5543584" cy="2985648"/>
          </a:xfrm>
        </p:grpSpPr>
        <p:sp>
          <p:nvSpPr>
            <p:cNvPr id="28" name="Oval 27"/>
            <p:cNvSpPr/>
            <p:nvPr/>
          </p:nvSpPr>
          <p:spPr>
            <a:xfrm>
              <a:off x="1784095" y="3963540"/>
              <a:ext cx="1372613" cy="61781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black"/>
                  </a:solidFill>
                </a:rPr>
                <a:t> </a:t>
              </a:r>
            </a:p>
          </p:txBody>
        </p:sp>
        <p:cxnSp>
          <p:nvCxnSpPr>
            <p:cNvPr id="29" name="Straight Arrow Connector 28"/>
            <p:cNvCxnSpPr/>
            <p:nvPr/>
          </p:nvCxnSpPr>
          <p:spPr>
            <a:xfrm>
              <a:off x="5104590" y="4423307"/>
              <a:ext cx="740455" cy="175877"/>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5570946" y="3269259"/>
              <a:ext cx="677070" cy="1065748"/>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1625970" y="2418434"/>
              <a:ext cx="454113" cy="1545106"/>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2380516" y="3355417"/>
              <a:ext cx="345419" cy="540898"/>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3722913" y="4468413"/>
              <a:ext cx="583177" cy="288034"/>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flipV="1">
              <a:off x="3015771" y="4541405"/>
              <a:ext cx="363794" cy="376913"/>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4853078" y="4896327"/>
              <a:ext cx="800471" cy="182608"/>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3328194" y="4786272"/>
              <a:ext cx="1372613" cy="61781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black"/>
                  </a:solidFill>
                </a:rPr>
                <a:t> </a:t>
              </a:r>
            </a:p>
          </p:txBody>
        </p:sp>
        <p:sp>
          <p:nvSpPr>
            <p:cNvPr id="117" name="Oval 116"/>
            <p:cNvSpPr/>
            <p:nvPr/>
          </p:nvSpPr>
          <p:spPr>
            <a:xfrm>
              <a:off x="5796941" y="4490015"/>
              <a:ext cx="1372613" cy="61781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black"/>
                  </a:solidFill>
                </a:rPr>
                <a:t> </a:t>
              </a:r>
            </a:p>
          </p:txBody>
        </p:sp>
      </p:grpSp>
    </p:spTree>
    <p:extLst>
      <p:ext uri="{BB962C8B-B14F-4D97-AF65-F5344CB8AC3E}">
        <p14:creationId xmlns:p14="http://schemas.microsoft.com/office/powerpoint/2010/main" val="63636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a:solidFill>
            <a:schemeClr val="tx2">
              <a:lumMod val="20000"/>
              <a:lumOff val="8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MARCURI</a:t>
            </a:r>
          </a:p>
        </p:txBody>
      </p:sp>
      <p:sp>
        <p:nvSpPr>
          <p:cNvPr id="9" name="Rounded Rectangle 8"/>
          <p:cNvSpPr/>
          <p:nvPr/>
        </p:nvSpPr>
        <p:spPr>
          <a:xfrm>
            <a:off x="5660887" y="3846727"/>
            <a:ext cx="1676031" cy="81202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30" name="Elbow Connector 29"/>
          <p:cNvCxnSpPr/>
          <p:nvPr/>
        </p:nvCxnSpPr>
        <p:spPr>
          <a:xfrm rot="5400000" flipH="1" flipV="1">
            <a:off x="1114186" y="1788047"/>
            <a:ext cx="3204803" cy="912558"/>
          </a:xfrm>
          <a:prstGeom prst="bentConnector3">
            <a:avLst>
              <a:gd name="adj1" fmla="val 99388"/>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7: Holding and Availability Info Added</a:t>
            </a:r>
            <a:endParaRPr lang="en-US" dirty="0">
              <a:solidFill>
                <a:srgbClr val="7F7F7F"/>
              </a:solidFill>
            </a:endParaRPr>
          </a:p>
        </p:txBody>
      </p:sp>
      <p:sp>
        <p:nvSpPr>
          <p:cNvPr id="3" name="TextBox 2"/>
          <p:cNvSpPr txBox="1"/>
          <p:nvPr/>
        </p:nvSpPr>
        <p:spPr>
          <a:xfrm>
            <a:off x="2470181" y="1540337"/>
            <a:ext cx="2279819" cy="646331"/>
          </a:xfrm>
          <a:prstGeom prst="rect">
            <a:avLst/>
          </a:prstGeom>
          <a:noFill/>
        </p:spPr>
        <p:txBody>
          <a:bodyPr wrap="square" rtlCol="0">
            <a:spAutoFit/>
          </a:bodyPr>
          <a:lstStyle/>
          <a:p>
            <a:pPr defTabSz="457200"/>
            <a:r>
              <a:rPr lang="en-US" sz="1200" dirty="0">
                <a:solidFill>
                  <a:prstClr val="black"/>
                </a:solidFill>
              </a:rPr>
              <a:t>Graph data supplemented with holding and availability data from ILS</a:t>
            </a: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191537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sp>
        <p:nvSpPr>
          <p:cNvPr id="2" name="TextBox 1"/>
          <p:cNvSpPr txBox="1"/>
          <p:nvPr/>
        </p:nvSpPr>
        <p:spPr>
          <a:xfrm>
            <a:off x="4519195" y="5492531"/>
            <a:ext cx="3166108" cy="1200328"/>
          </a:xfrm>
          <a:prstGeom prst="rect">
            <a:avLst/>
          </a:prstGeom>
          <a:noFill/>
        </p:spPr>
        <p:txBody>
          <a:bodyPr wrap="square" rtlCol="0">
            <a:spAutoFit/>
          </a:bodyPr>
          <a:lstStyle/>
          <a:p>
            <a:pPr defTabSz="457200"/>
            <a:r>
              <a:rPr lang="en-US" sz="2400" dirty="0">
                <a:solidFill>
                  <a:srgbClr val="7F7F7F"/>
                </a:solidFill>
              </a:rPr>
              <a:t>Step 8: Completed Graph Displayed to User</a:t>
            </a:r>
            <a:endParaRPr lang="en-US" dirty="0">
              <a:solidFill>
                <a:srgbClr val="7F7F7F"/>
              </a:solidFill>
            </a:endParaRP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
        <p:nvSpPr>
          <p:cNvPr id="14" name="TextBox 13"/>
          <p:cNvSpPr txBox="1"/>
          <p:nvPr/>
        </p:nvSpPr>
        <p:spPr>
          <a:xfrm>
            <a:off x="1831498" y="1324785"/>
            <a:ext cx="2150109" cy="2123658"/>
          </a:xfrm>
          <a:prstGeom prst="rect">
            <a:avLst/>
          </a:prstGeom>
          <a:noFill/>
        </p:spPr>
        <p:txBody>
          <a:bodyPr wrap="square" rtlCol="0">
            <a:spAutoFit/>
          </a:bodyPr>
          <a:lstStyle/>
          <a:p>
            <a:pPr defTabSz="457200"/>
            <a:r>
              <a:rPr lang="en-US" sz="1200" dirty="0">
                <a:solidFill>
                  <a:prstClr val="black"/>
                </a:solidFill>
              </a:rPr>
              <a:t>The detailed view is displayed to the user after the complete graph has been assembled from its various sources.  Note that the computer is capable of handling each of the steps involved in the process in fractions of a second, so the user experience no more delay in response than that present using current systems.</a:t>
            </a:r>
          </a:p>
        </p:txBody>
      </p:sp>
    </p:spTree>
    <p:extLst>
      <p:ext uri="{BB962C8B-B14F-4D97-AF65-F5344CB8AC3E}">
        <p14:creationId xmlns:p14="http://schemas.microsoft.com/office/powerpoint/2010/main" val="28067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31326" y="2813122"/>
            <a:ext cx="8229600" cy="1143000"/>
          </a:xfrm>
        </p:spPr>
        <p:txBody>
          <a:bodyPr/>
          <a:lstStyle/>
          <a:p>
            <a:r>
              <a:rPr lang="en-US" dirty="0" smtClean="0"/>
              <a:t>Cataloging Data Flow</a:t>
            </a:r>
            <a:endParaRPr lang="en-US" dirty="0"/>
          </a:p>
        </p:txBody>
      </p:sp>
    </p:spTree>
    <p:extLst>
      <p:ext uri="{BB962C8B-B14F-4D97-AF65-F5344CB8AC3E}">
        <p14:creationId xmlns:p14="http://schemas.microsoft.com/office/powerpoint/2010/main" val="2909307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43" name="Straight Arrow Connector 42"/>
          <p:cNvCxnSpPr/>
          <p:nvPr/>
        </p:nvCxnSpPr>
        <p:spPr>
          <a:xfrm>
            <a:off x="5869089" y="3289760"/>
            <a:ext cx="218612" cy="556967"/>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519195" y="5492531"/>
            <a:ext cx="3166108" cy="1200328"/>
          </a:xfrm>
          <a:prstGeom prst="rect">
            <a:avLst/>
          </a:prstGeom>
          <a:noFill/>
        </p:spPr>
        <p:txBody>
          <a:bodyPr wrap="square" rtlCol="0">
            <a:spAutoFit/>
          </a:bodyPr>
          <a:lstStyle/>
          <a:p>
            <a:pPr defTabSz="457200"/>
            <a:r>
              <a:rPr lang="en-US" sz="2400" dirty="0">
                <a:solidFill>
                  <a:srgbClr val="7F7F7F"/>
                </a:solidFill>
              </a:rPr>
              <a:t>Step 1: Check to see if record exits.  Load for Edit if Yes.  New if No</a:t>
            </a:r>
            <a:r>
              <a:rPr lang="en-US" dirty="0">
                <a:solidFill>
                  <a:srgbClr val="7F7F7F"/>
                </a:solidFill>
              </a:rPr>
              <a:t>.</a:t>
            </a:r>
          </a:p>
        </p:txBody>
      </p:sp>
      <p:sp>
        <p:nvSpPr>
          <p:cNvPr id="12" name="Can 11"/>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602394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13" name="Straight Arrow Connector 12"/>
          <p:cNvCxnSpPr>
            <a:stCxn id="10" idx="2"/>
          </p:cNvCxnSpPr>
          <p:nvPr/>
        </p:nvCxnSpPr>
        <p:spPr>
          <a:xfrm flipH="1">
            <a:off x="7336918" y="3779059"/>
            <a:ext cx="838015" cy="291496"/>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7388737" y="3290090"/>
            <a:ext cx="676890" cy="461665"/>
          </a:xfrm>
          <a:prstGeom prst="rect">
            <a:avLst/>
          </a:prstGeom>
          <a:noFill/>
        </p:spPr>
        <p:txBody>
          <a:bodyPr wrap="square" rtlCol="0">
            <a:spAutoFit/>
          </a:bodyPr>
          <a:lstStyle/>
          <a:p>
            <a:pPr defTabSz="457200"/>
            <a:r>
              <a:rPr lang="en-US" sz="1200" dirty="0">
                <a:solidFill>
                  <a:prstClr val="black"/>
                </a:solidFill>
              </a:rPr>
              <a:t>Pull Schema</a:t>
            </a:r>
          </a:p>
        </p:txBody>
      </p: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2: Pull Schema Data from OCLC</a:t>
            </a:r>
            <a:r>
              <a:rPr lang="en-US" dirty="0">
                <a:solidFill>
                  <a:srgbClr val="7F7F7F"/>
                </a:solidFill>
              </a:rPr>
              <a:t>.</a:t>
            </a:r>
          </a:p>
        </p:txBody>
      </p:sp>
      <p:sp>
        <p:nvSpPr>
          <p:cNvPr id="14" name="Can 13"/>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400790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15" name="Straight Arrow Connector 14"/>
          <p:cNvCxnSpPr>
            <a:stCxn id="11" idx="3"/>
          </p:cNvCxnSpPr>
          <p:nvPr/>
        </p:nvCxnSpPr>
        <p:spPr>
          <a:xfrm flipH="1" flipV="1">
            <a:off x="7336917" y="4528623"/>
            <a:ext cx="1678634" cy="400809"/>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3: Pull Data from Authorities  </a:t>
            </a:r>
            <a:endParaRPr lang="en-US" dirty="0">
              <a:solidFill>
                <a:srgbClr val="7F7F7F"/>
              </a:solidFill>
            </a:endParaRPr>
          </a:p>
        </p:txBody>
      </p:sp>
      <p:sp>
        <p:nvSpPr>
          <p:cNvPr id="12" name="Can 11"/>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3190566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46855" y="1023424"/>
            <a:ext cx="7514035" cy="793946"/>
          </a:xfrm>
        </p:spPr>
        <p:txBody>
          <a:bodyPr>
            <a:normAutofit fontScale="90000"/>
          </a:bodyPr>
          <a:lstStyle/>
          <a:p>
            <a:pPr algn="l"/>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Overview of BIBFLOW Project</a:t>
            </a:r>
            <a:endParaRPr lang="en-US" sz="24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37232" y="1922879"/>
            <a:ext cx="7939328" cy="3967089"/>
          </a:xfrm>
        </p:spPr>
        <p:txBody>
          <a:bodyPr>
            <a:normAutofit fontScale="55000" lnSpcReduction="20000"/>
          </a:bodyPr>
          <a:lstStyle/>
          <a:p>
            <a:r>
              <a:rPr lang="en-US" sz="3300" dirty="0"/>
              <a:t>Is a 2-year project of the UC Davis University Library and Zepheira, funded by Institute of Museum and Library Sciences (May 2014 – April 2016)</a:t>
            </a:r>
          </a:p>
          <a:p>
            <a:endParaRPr lang="en-US" sz="3300" dirty="0"/>
          </a:p>
          <a:p>
            <a:r>
              <a:rPr lang="en-US" sz="3300" dirty="0"/>
              <a:t>Its official title is “Reinventing Cataloging: Models for the Future of Library Operations” </a:t>
            </a:r>
          </a:p>
          <a:p>
            <a:endParaRPr lang="en-US" sz="3300" dirty="0"/>
          </a:p>
          <a:p>
            <a:r>
              <a:rPr lang="en-US" sz="3300" dirty="0"/>
              <a:t>Is a research project that will address questions like “What impact will adoption of </a:t>
            </a:r>
            <a:r>
              <a:rPr lang="en-US" sz="3300" dirty="0">
                <a:solidFill>
                  <a:srgbClr val="FF0000"/>
                </a:solidFill>
              </a:rPr>
              <a:t>BIBFRAME</a:t>
            </a:r>
            <a:r>
              <a:rPr lang="en-US" sz="3300" dirty="0"/>
              <a:t> on technical services </a:t>
            </a:r>
            <a:r>
              <a:rPr lang="en-US" sz="3300" dirty="0">
                <a:solidFill>
                  <a:srgbClr val="FF0000"/>
                </a:solidFill>
              </a:rPr>
              <a:t>workflows</a:t>
            </a:r>
            <a:r>
              <a:rPr lang="en-US" sz="3300" dirty="0"/>
              <a:t> in an academic library”?</a:t>
            </a:r>
          </a:p>
          <a:p>
            <a:pPr marL="0" indent="0">
              <a:buNone/>
            </a:pPr>
            <a:endParaRPr lang="en-US" sz="2775" dirty="0"/>
          </a:p>
          <a:p>
            <a:pPr>
              <a:spcBef>
                <a:spcPts val="0"/>
              </a:spcBef>
              <a:defRPr/>
            </a:pPr>
            <a:r>
              <a:rPr lang="en-US" sz="3300" dirty="0"/>
              <a:t>Its primary purpose is to understand ecosystem, test solutions, and provide a </a:t>
            </a:r>
            <a:r>
              <a:rPr lang="en-US" sz="3300" dirty="0">
                <a:solidFill>
                  <a:srgbClr val="FF0000"/>
                </a:solidFill>
              </a:rPr>
              <a:t>roadmap </a:t>
            </a:r>
            <a:r>
              <a:rPr lang="en-US" sz="3300" dirty="0"/>
              <a:t>of how libraries can </a:t>
            </a:r>
            <a:r>
              <a:rPr lang="en-US" sz="3300" dirty="0">
                <a:solidFill>
                  <a:srgbClr val="FF0000"/>
                </a:solidFill>
              </a:rPr>
              <a:t>iteratively migrate </a:t>
            </a:r>
            <a:r>
              <a:rPr lang="en-US" sz="3300" dirty="0"/>
              <a:t>to linked data without disrupting patron or business services.</a:t>
            </a:r>
          </a:p>
          <a:p>
            <a:pPr marL="0" indent="0">
              <a:buNone/>
            </a:pPr>
            <a:endParaRPr lang="en-US" dirty="0" smtClean="0"/>
          </a:p>
          <a:p>
            <a:endParaRPr lang="en-US" dirty="0" smtClean="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1930903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24" name="Elbow Connector 23"/>
          <p:cNvCxnSpPr/>
          <p:nvPr/>
        </p:nvCxnSpPr>
        <p:spPr>
          <a:xfrm rot="16200000" flipV="1">
            <a:off x="5869059" y="2795272"/>
            <a:ext cx="1384613" cy="718297"/>
          </a:xfrm>
          <a:prstGeom prst="bentConnector3">
            <a:avLst>
              <a:gd name="adj1" fmla="val 101128"/>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7023281" y="2462114"/>
            <a:ext cx="941283" cy="276999"/>
          </a:xfrm>
          <a:prstGeom prst="rect">
            <a:avLst/>
          </a:prstGeom>
          <a:noFill/>
        </p:spPr>
        <p:txBody>
          <a:bodyPr wrap="none" rtlCol="0">
            <a:spAutoFit/>
          </a:bodyPr>
          <a:lstStyle/>
          <a:p>
            <a:pPr defTabSz="457200"/>
            <a:r>
              <a:rPr lang="en-US" sz="1200" dirty="0">
                <a:solidFill>
                  <a:prstClr val="black"/>
                </a:solidFill>
              </a:rPr>
              <a:t>Push Triples</a:t>
            </a:r>
          </a:p>
        </p:txBody>
      </p: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4: Push New Graph to Triplestore</a:t>
            </a:r>
            <a:r>
              <a:rPr lang="en-US" dirty="0">
                <a:solidFill>
                  <a:srgbClr val="7F7F7F"/>
                </a:solidFill>
              </a:rPr>
              <a:t>.</a:t>
            </a: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3183242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38" name="Straight Arrow Connector 37"/>
          <p:cNvCxnSpPr>
            <a:endCxn id="7" idx="3"/>
          </p:cNvCxnSpPr>
          <p:nvPr/>
        </p:nvCxnSpPr>
        <p:spPr>
          <a:xfrm flipH="1">
            <a:off x="3610090" y="2883743"/>
            <a:ext cx="1384548" cy="1462694"/>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610090" y="2883744"/>
            <a:ext cx="1212448" cy="276999"/>
          </a:xfrm>
          <a:prstGeom prst="rect">
            <a:avLst/>
          </a:prstGeom>
          <a:noFill/>
        </p:spPr>
        <p:txBody>
          <a:bodyPr wrap="none" rtlCol="0">
            <a:spAutoFit/>
          </a:bodyPr>
          <a:lstStyle/>
          <a:p>
            <a:pPr defTabSz="457200"/>
            <a:r>
              <a:rPr lang="en-US" sz="1200" dirty="0">
                <a:solidFill>
                  <a:prstClr val="black"/>
                </a:solidFill>
              </a:rPr>
              <a:t>Push Thin MARC</a:t>
            </a:r>
          </a:p>
        </p:txBody>
      </p:sp>
      <p:sp>
        <p:nvSpPr>
          <p:cNvPr id="90" name="Diamond 89"/>
          <p:cNvSpPr/>
          <p:nvPr/>
        </p:nvSpPr>
        <p:spPr>
          <a:xfrm>
            <a:off x="4150243" y="3450195"/>
            <a:ext cx="368953" cy="291498"/>
          </a:xfrm>
          <a:prstGeom prst="diamond">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5: Push Thin MARC to ILS</a:t>
            </a:r>
            <a:r>
              <a:rPr lang="en-US" dirty="0">
                <a:solidFill>
                  <a:srgbClr val="7F7F7F"/>
                </a:solidFill>
              </a:rPr>
              <a:t>.</a:t>
            </a:r>
          </a:p>
        </p:txBody>
      </p:sp>
      <p:sp>
        <p:nvSpPr>
          <p:cNvPr id="14" name="Can 13"/>
          <p:cNvSpPr/>
          <p:nvPr/>
        </p:nvSpPr>
        <p:spPr>
          <a:xfrm>
            <a:off x="2247631" y="4093887"/>
            <a:ext cx="364355" cy="458068"/>
          </a:xfrm>
          <a:prstGeom prst="can">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3715926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21302"/>
            <a:ext cx="8229600" cy="1989123"/>
          </a:xfrm>
        </p:spPr>
        <p:txBody>
          <a:bodyPr/>
          <a:lstStyle/>
          <a:p>
            <a:r>
              <a:rPr lang="en-US" dirty="0" smtClean="0"/>
              <a:t>Cataloging Data Flow if No Authority Found</a:t>
            </a:r>
            <a:endParaRPr lang="en-US" dirty="0"/>
          </a:p>
        </p:txBody>
      </p:sp>
    </p:spTree>
    <p:extLst>
      <p:ext uri="{BB962C8B-B14F-4D97-AF65-F5344CB8AC3E}">
        <p14:creationId xmlns:p14="http://schemas.microsoft.com/office/powerpoint/2010/main" val="3635301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43" name="Straight Arrow Connector 42"/>
          <p:cNvCxnSpPr/>
          <p:nvPr/>
        </p:nvCxnSpPr>
        <p:spPr>
          <a:xfrm>
            <a:off x="5869089" y="3289760"/>
            <a:ext cx="218612" cy="556967"/>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519195" y="5492531"/>
            <a:ext cx="3166108" cy="1200328"/>
          </a:xfrm>
          <a:prstGeom prst="rect">
            <a:avLst/>
          </a:prstGeom>
          <a:noFill/>
        </p:spPr>
        <p:txBody>
          <a:bodyPr wrap="square" rtlCol="0">
            <a:spAutoFit/>
          </a:bodyPr>
          <a:lstStyle/>
          <a:p>
            <a:pPr defTabSz="457200"/>
            <a:r>
              <a:rPr lang="en-US" sz="2400" dirty="0">
                <a:solidFill>
                  <a:srgbClr val="7F7F7F"/>
                </a:solidFill>
              </a:rPr>
              <a:t>Step 1: Check to see if record exits.  Load for Edit if Yes.  New if No</a:t>
            </a:r>
            <a:endParaRPr lang="en-US" dirty="0">
              <a:solidFill>
                <a:srgbClr val="7F7F7F"/>
              </a:solidFill>
            </a:endParaRPr>
          </a:p>
        </p:txBody>
      </p:sp>
      <p:sp>
        <p:nvSpPr>
          <p:cNvPr id="12" name="Can 11"/>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4256360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13" name="Straight Arrow Connector 12"/>
          <p:cNvCxnSpPr>
            <a:stCxn id="10" idx="2"/>
          </p:cNvCxnSpPr>
          <p:nvPr/>
        </p:nvCxnSpPr>
        <p:spPr>
          <a:xfrm flipH="1">
            <a:off x="7336918" y="3779059"/>
            <a:ext cx="838015" cy="291496"/>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7388737" y="3290090"/>
            <a:ext cx="676890" cy="461665"/>
          </a:xfrm>
          <a:prstGeom prst="rect">
            <a:avLst/>
          </a:prstGeom>
          <a:noFill/>
        </p:spPr>
        <p:txBody>
          <a:bodyPr wrap="square" rtlCol="0">
            <a:spAutoFit/>
          </a:bodyPr>
          <a:lstStyle/>
          <a:p>
            <a:pPr defTabSz="457200"/>
            <a:r>
              <a:rPr lang="en-US" sz="1200" dirty="0">
                <a:solidFill>
                  <a:prstClr val="black"/>
                </a:solidFill>
              </a:rPr>
              <a:t>Pull Schema</a:t>
            </a:r>
          </a:p>
        </p:txBody>
      </p: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2: Pull Schema Data from OCLC</a:t>
            </a:r>
            <a:endParaRPr lang="en-US" dirty="0">
              <a:solidFill>
                <a:srgbClr val="7F7F7F"/>
              </a:solidFill>
            </a:endParaRPr>
          </a:p>
        </p:txBody>
      </p:sp>
      <p:sp>
        <p:nvSpPr>
          <p:cNvPr id="14" name="Can 13"/>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1562743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15" name="Straight Arrow Connector 14"/>
          <p:cNvCxnSpPr>
            <a:stCxn id="11" idx="3"/>
          </p:cNvCxnSpPr>
          <p:nvPr/>
        </p:nvCxnSpPr>
        <p:spPr>
          <a:xfrm flipH="1" flipV="1">
            <a:off x="7336917" y="4528623"/>
            <a:ext cx="1678634" cy="400809"/>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519195" y="5492531"/>
            <a:ext cx="3166108" cy="1200328"/>
          </a:xfrm>
          <a:prstGeom prst="rect">
            <a:avLst/>
          </a:prstGeom>
          <a:noFill/>
        </p:spPr>
        <p:txBody>
          <a:bodyPr wrap="square" rtlCol="0">
            <a:spAutoFit/>
          </a:bodyPr>
          <a:lstStyle/>
          <a:p>
            <a:pPr defTabSz="457200"/>
            <a:r>
              <a:rPr lang="en-US" sz="2400" dirty="0">
                <a:solidFill>
                  <a:srgbClr val="7F7F7F"/>
                </a:solidFill>
              </a:rPr>
              <a:t>Step 3: Attempt to Pull Authority, but no Match Found</a:t>
            </a:r>
            <a:endParaRPr lang="en-US" dirty="0">
              <a:solidFill>
                <a:srgbClr val="7F7F7F"/>
              </a:solidFill>
            </a:endParaRPr>
          </a:p>
        </p:txBody>
      </p:sp>
      <p:sp>
        <p:nvSpPr>
          <p:cNvPr id="3" name="Rectangle 2"/>
          <p:cNvSpPr/>
          <p:nvPr/>
        </p:nvSpPr>
        <p:spPr>
          <a:xfrm>
            <a:off x="7538298" y="4131518"/>
            <a:ext cx="566080" cy="923330"/>
          </a:xfrm>
          <a:prstGeom prst="rect">
            <a:avLst/>
          </a:prstGeom>
          <a:noFill/>
          <a:ln>
            <a:solidFill>
              <a:srgbClr val="984807"/>
            </a:solidFill>
          </a:ln>
        </p:spPr>
        <p:txBody>
          <a:bodyPr wrap="none" lIns="91440" tIns="45720" rIns="91440" bIns="45720">
            <a:spAutoFit/>
          </a:bodyPr>
          <a:lstStyle/>
          <a:p>
            <a:pPr algn="ctr" defTabSz="457200"/>
            <a:r>
              <a:rPr lang="en-US" sz="5400" b="1" dirty="0">
                <a:ln w="12700">
                  <a:solidFill>
                    <a:srgbClr val="C0504D"/>
                  </a:solidFill>
                  <a:prstDash val="solid"/>
                </a:ln>
                <a:solidFill>
                  <a:srgbClr val="C0504D">
                    <a:lumMod val="50000"/>
                  </a:srgbClr>
                </a:solidFill>
                <a:effectLst>
                  <a:outerShdw blurRad="41275" dist="20320" dir="1800000" algn="tl" rotWithShape="0">
                    <a:srgbClr val="000000">
                      <a:alpha val="40000"/>
                    </a:srgbClr>
                  </a:outerShdw>
                </a:effectLst>
              </a:rPr>
              <a:t>X</a:t>
            </a: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832293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sp>
        <p:nvSpPr>
          <p:cNvPr id="85" name="TextBox 84"/>
          <p:cNvSpPr txBox="1"/>
          <p:nvPr/>
        </p:nvSpPr>
        <p:spPr>
          <a:xfrm>
            <a:off x="4042975" y="4058591"/>
            <a:ext cx="1730191" cy="1200329"/>
          </a:xfrm>
          <a:prstGeom prst="rect">
            <a:avLst/>
          </a:prstGeom>
          <a:noFill/>
        </p:spPr>
        <p:txBody>
          <a:bodyPr wrap="square" rtlCol="0">
            <a:spAutoFit/>
          </a:bodyPr>
          <a:lstStyle/>
          <a:p>
            <a:pPr defTabSz="457200"/>
            <a:r>
              <a:rPr lang="en-US" sz="1200" dirty="0">
                <a:solidFill>
                  <a:prstClr val="black"/>
                </a:solidFill>
              </a:rPr>
              <a:t>When an Authority cannot be found, the cataloger enters data (name, dates, etc.) directly into the cataloging interface.</a:t>
            </a:r>
          </a:p>
        </p:txBody>
      </p: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4: Cataloger Enters new Entity Data</a:t>
            </a:r>
            <a:endParaRPr lang="en-US" dirty="0">
              <a:solidFill>
                <a:srgbClr val="7F7F7F"/>
              </a:solidFill>
            </a:endParaRP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3986833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24" name="Elbow Connector 23"/>
          <p:cNvCxnSpPr/>
          <p:nvPr/>
        </p:nvCxnSpPr>
        <p:spPr>
          <a:xfrm rot="16200000" flipV="1">
            <a:off x="5869059" y="2795272"/>
            <a:ext cx="1384613" cy="718297"/>
          </a:xfrm>
          <a:prstGeom prst="bentConnector3">
            <a:avLst>
              <a:gd name="adj1" fmla="val 101128"/>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7023280" y="2462114"/>
            <a:ext cx="2202787" cy="646331"/>
          </a:xfrm>
          <a:prstGeom prst="rect">
            <a:avLst/>
          </a:prstGeom>
          <a:noFill/>
        </p:spPr>
        <p:txBody>
          <a:bodyPr wrap="square" rtlCol="0">
            <a:spAutoFit/>
          </a:bodyPr>
          <a:lstStyle/>
          <a:p>
            <a:pPr defTabSz="457200"/>
            <a:r>
              <a:rPr lang="en-US" sz="1200" dirty="0">
                <a:solidFill>
                  <a:prstClr val="black"/>
                </a:solidFill>
              </a:rPr>
              <a:t>Cataloger submits the graph, including information about the new Entity</a:t>
            </a:r>
          </a:p>
        </p:txBody>
      </p:sp>
      <p:sp>
        <p:nvSpPr>
          <p:cNvPr id="2" name="TextBox 1"/>
          <p:cNvSpPr txBox="1"/>
          <p:nvPr/>
        </p:nvSpPr>
        <p:spPr>
          <a:xfrm>
            <a:off x="4519195" y="5492531"/>
            <a:ext cx="3166108" cy="1200328"/>
          </a:xfrm>
          <a:prstGeom prst="rect">
            <a:avLst/>
          </a:prstGeom>
          <a:noFill/>
        </p:spPr>
        <p:txBody>
          <a:bodyPr wrap="square" rtlCol="0">
            <a:spAutoFit/>
          </a:bodyPr>
          <a:lstStyle/>
          <a:p>
            <a:pPr defTabSz="457200"/>
            <a:r>
              <a:rPr lang="en-US" sz="2400" dirty="0">
                <a:solidFill>
                  <a:srgbClr val="7F7F7F"/>
                </a:solidFill>
              </a:rPr>
              <a:t>Step 5: Push New Graph and Entity Data to Triplestore</a:t>
            </a:r>
            <a:endParaRPr lang="en-US" dirty="0">
              <a:solidFill>
                <a:srgbClr val="7F7F7F"/>
              </a:solidFill>
            </a:endParaRPr>
          </a:p>
        </p:txBody>
      </p:sp>
    </p:spTree>
    <p:extLst>
      <p:ext uri="{BB962C8B-B14F-4D97-AF65-F5344CB8AC3E}">
        <p14:creationId xmlns:p14="http://schemas.microsoft.com/office/powerpoint/2010/main" val="227311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MARCURI</a:t>
            </a:r>
          </a:p>
        </p:txBody>
      </p:sp>
      <p:sp>
        <p:nvSpPr>
          <p:cNvPr id="9" name="Rounded Rectangle 8"/>
          <p:cNvSpPr/>
          <p:nvPr/>
        </p:nvSpPr>
        <p:spPr>
          <a:xfrm>
            <a:off x="5660887" y="3846727"/>
            <a:ext cx="1676031" cy="81202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sp>
        <p:nvSpPr>
          <p:cNvPr id="85" name="TextBox 84"/>
          <p:cNvSpPr txBox="1"/>
          <p:nvPr/>
        </p:nvSpPr>
        <p:spPr>
          <a:xfrm>
            <a:off x="2778323" y="1859159"/>
            <a:ext cx="1871052" cy="1446550"/>
          </a:xfrm>
          <a:prstGeom prst="rect">
            <a:avLst/>
          </a:prstGeom>
          <a:noFill/>
        </p:spPr>
        <p:txBody>
          <a:bodyPr wrap="square" rtlCol="0">
            <a:spAutoFit/>
          </a:bodyPr>
          <a:lstStyle/>
          <a:p>
            <a:pPr defTabSz="457200"/>
            <a:r>
              <a:rPr lang="en-US" sz="1200" dirty="0">
                <a:solidFill>
                  <a:prstClr val="black"/>
                </a:solidFill>
              </a:rPr>
              <a:t>On submission, a new Entity graph is created in Triplestore with a </a:t>
            </a:r>
            <a:r>
              <a:rPr lang="en-US" sz="1400" b="1" dirty="0">
                <a:solidFill>
                  <a:prstClr val="black"/>
                </a:solidFill>
              </a:rPr>
              <a:t>unique URI</a:t>
            </a:r>
            <a:r>
              <a:rPr lang="en-US" sz="1200" dirty="0">
                <a:solidFill>
                  <a:prstClr val="black"/>
                </a:solidFill>
              </a:rPr>
              <a:t>.  New URI is then added to the the item graph which is then saved to Triplestore.</a:t>
            </a:r>
          </a:p>
        </p:txBody>
      </p:sp>
      <p:sp>
        <p:nvSpPr>
          <p:cNvPr id="2" name="TextBox 1"/>
          <p:cNvSpPr txBox="1"/>
          <p:nvPr/>
        </p:nvSpPr>
        <p:spPr>
          <a:xfrm>
            <a:off x="4519195" y="5492531"/>
            <a:ext cx="3166108" cy="1200328"/>
          </a:xfrm>
          <a:prstGeom prst="rect">
            <a:avLst/>
          </a:prstGeom>
          <a:noFill/>
        </p:spPr>
        <p:txBody>
          <a:bodyPr wrap="square" rtlCol="0">
            <a:spAutoFit/>
          </a:bodyPr>
          <a:lstStyle/>
          <a:p>
            <a:pPr defTabSz="457200"/>
            <a:r>
              <a:rPr lang="en-US" sz="2400" dirty="0">
                <a:solidFill>
                  <a:srgbClr val="7F7F7F"/>
                </a:solidFill>
              </a:rPr>
              <a:t>Step 6: Push New Graph and Entity Data to Triplestore</a:t>
            </a:r>
            <a:endParaRPr lang="en-US" dirty="0">
              <a:solidFill>
                <a:srgbClr val="7F7F7F"/>
              </a:solidFill>
            </a:endParaRP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3068907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Cataloguing</a:t>
            </a:r>
          </a:p>
        </p:txBody>
      </p:sp>
      <p:sp>
        <p:nvSpPr>
          <p:cNvPr id="10" name="Snip Diagonal Corner Rectangle 9"/>
          <p:cNvSpPr/>
          <p:nvPr/>
        </p:nvSpPr>
        <p:spPr>
          <a:xfrm>
            <a:off x="8174933" y="3289760"/>
            <a:ext cx="1322087" cy="978599"/>
          </a:xfrm>
          <a:prstGeom prst="snip2Diag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sp>
        <p:nvSpPr>
          <p:cNvPr id="85" name="TextBox 84"/>
          <p:cNvSpPr txBox="1"/>
          <p:nvPr/>
        </p:nvSpPr>
        <p:spPr>
          <a:xfrm>
            <a:off x="1959079" y="1494654"/>
            <a:ext cx="2690296" cy="1938992"/>
          </a:xfrm>
          <a:prstGeom prst="rect">
            <a:avLst/>
          </a:prstGeom>
          <a:noFill/>
        </p:spPr>
        <p:txBody>
          <a:bodyPr wrap="square" rtlCol="0">
            <a:spAutoFit/>
          </a:bodyPr>
          <a:lstStyle/>
          <a:p>
            <a:pPr defTabSz="457200"/>
            <a:r>
              <a:rPr lang="en-US" sz="1200" dirty="0">
                <a:solidFill>
                  <a:prstClr val="black"/>
                </a:solidFill>
              </a:rPr>
              <a:t>New entity graph is pushed to OCLC for reconciliation.  OCLC service either connects to existing, overlooked authority or creates a new Authority and links entity to the new Authority.  The reconciliation service provides a publicly accessible (LOD) and machine actionable map of “Same As” relationships between entities and Authorities.</a:t>
            </a:r>
          </a:p>
        </p:txBody>
      </p:sp>
      <p:sp>
        <p:nvSpPr>
          <p:cNvPr id="2" name="TextBox 1"/>
          <p:cNvSpPr txBox="1"/>
          <p:nvPr/>
        </p:nvSpPr>
        <p:spPr>
          <a:xfrm>
            <a:off x="4519195" y="5492531"/>
            <a:ext cx="3166108" cy="1200328"/>
          </a:xfrm>
          <a:prstGeom prst="rect">
            <a:avLst/>
          </a:prstGeom>
          <a:noFill/>
        </p:spPr>
        <p:txBody>
          <a:bodyPr wrap="square" rtlCol="0">
            <a:spAutoFit/>
          </a:bodyPr>
          <a:lstStyle/>
          <a:p>
            <a:pPr defTabSz="457200"/>
            <a:r>
              <a:rPr lang="en-US" sz="2400" dirty="0">
                <a:solidFill>
                  <a:srgbClr val="7F7F7F"/>
                </a:solidFill>
              </a:rPr>
              <a:t>Step 7: Entity Graph Pushed to OCLC for Authority Reconciliation</a:t>
            </a:r>
            <a:endParaRPr lang="en-US" dirty="0">
              <a:solidFill>
                <a:srgbClr val="7F7F7F"/>
              </a:solidFill>
            </a:endParaRPr>
          </a:p>
        </p:txBody>
      </p:sp>
      <p:cxnSp>
        <p:nvCxnSpPr>
          <p:cNvPr id="12" name="Elbow Connector 11"/>
          <p:cNvCxnSpPr>
            <a:stCxn id="4" idx="4"/>
            <a:endCxn id="10" idx="3"/>
          </p:cNvCxnSpPr>
          <p:nvPr/>
        </p:nvCxnSpPr>
        <p:spPr>
          <a:xfrm>
            <a:off x="6181392" y="2597451"/>
            <a:ext cx="2654584" cy="692308"/>
          </a:xfrm>
          <a:prstGeom prst="bentConnector2">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Can 13"/>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1760482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xlli\AppData\Local\Temp\library_system_diag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79023"/>
            <a:ext cx="6858000" cy="488372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9789341">
            <a:off x="5325241" y="3437125"/>
            <a:ext cx="540366" cy="2400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a:solidFill>
                <a:prstClr val="white"/>
              </a:solidFill>
            </a:endParaRPr>
          </a:p>
        </p:txBody>
      </p:sp>
    </p:spTree>
    <p:extLst>
      <p:ext uri="{BB962C8B-B14F-4D97-AF65-F5344CB8AC3E}">
        <p14:creationId xmlns:p14="http://schemas.microsoft.com/office/powerpoint/2010/main" val="749955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MARCURI</a:t>
            </a:r>
          </a:p>
        </p:txBody>
      </p:sp>
      <p:sp>
        <p:nvSpPr>
          <p:cNvPr id="9" name="Rounded Rectangle 8"/>
          <p:cNvSpPr/>
          <p:nvPr/>
        </p:nvSpPr>
        <p:spPr>
          <a:xfrm>
            <a:off x="5660887" y="3846727"/>
            <a:ext cx="1676031" cy="81202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Cataloguing</a:t>
            </a:r>
          </a:p>
        </p:txBody>
      </p:sp>
      <p:sp>
        <p:nvSpPr>
          <p:cNvPr id="10" name="Snip Diagonal Corner Rectangle 9"/>
          <p:cNvSpPr/>
          <p:nvPr/>
        </p:nvSpPr>
        <p:spPr>
          <a:xfrm>
            <a:off x="8174933" y="3289760"/>
            <a:ext cx="132208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38" name="Straight Arrow Connector 37"/>
          <p:cNvCxnSpPr>
            <a:endCxn id="7" idx="3"/>
          </p:cNvCxnSpPr>
          <p:nvPr/>
        </p:nvCxnSpPr>
        <p:spPr>
          <a:xfrm flipH="1">
            <a:off x="3610090" y="2883743"/>
            <a:ext cx="1384548" cy="1462694"/>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610090" y="2883744"/>
            <a:ext cx="1212448" cy="276999"/>
          </a:xfrm>
          <a:prstGeom prst="rect">
            <a:avLst/>
          </a:prstGeom>
          <a:noFill/>
        </p:spPr>
        <p:txBody>
          <a:bodyPr wrap="none" rtlCol="0">
            <a:spAutoFit/>
          </a:bodyPr>
          <a:lstStyle/>
          <a:p>
            <a:pPr defTabSz="457200"/>
            <a:r>
              <a:rPr lang="en-US" sz="1200" dirty="0">
                <a:solidFill>
                  <a:prstClr val="black"/>
                </a:solidFill>
              </a:rPr>
              <a:t>Push Thin MARC</a:t>
            </a:r>
          </a:p>
        </p:txBody>
      </p:sp>
      <p:sp>
        <p:nvSpPr>
          <p:cNvPr id="90" name="Diamond 89"/>
          <p:cNvSpPr/>
          <p:nvPr/>
        </p:nvSpPr>
        <p:spPr>
          <a:xfrm>
            <a:off x="4150243" y="3450195"/>
            <a:ext cx="368953" cy="291498"/>
          </a:xfrm>
          <a:prstGeom prst="diamond">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8: Push Thin MARC to ILS</a:t>
            </a:r>
            <a:endParaRPr lang="en-US" dirty="0">
              <a:solidFill>
                <a:srgbClr val="7F7F7F"/>
              </a:solidFill>
            </a:endParaRPr>
          </a:p>
        </p:txBody>
      </p:sp>
      <p:sp>
        <p:nvSpPr>
          <p:cNvPr id="14" name="Can 13"/>
          <p:cNvSpPr/>
          <p:nvPr/>
        </p:nvSpPr>
        <p:spPr>
          <a:xfrm>
            <a:off x="2247631" y="4093887"/>
            <a:ext cx="364355" cy="458068"/>
          </a:xfrm>
          <a:prstGeom prst="can">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2608272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1" name="Elbow Connector 60"/>
          <p:cNvCxnSpPr/>
          <p:nvPr/>
        </p:nvCxnSpPr>
        <p:spPr>
          <a:xfrm rot="5400000" flipH="1" flipV="1">
            <a:off x="5181906" y="1873819"/>
            <a:ext cx="2013382" cy="6656069"/>
          </a:xfrm>
          <a:prstGeom prst="bentConnector4">
            <a:avLst>
              <a:gd name="adj1" fmla="val -25639"/>
              <a:gd name="adj2" fmla="val 113586"/>
            </a:avLst>
          </a:prstGeom>
          <a:ln>
            <a:solidFill>
              <a:schemeClr val="accent4">
                <a:lumMod val="75000"/>
              </a:schemeClr>
            </a:solidFill>
            <a:headEnd type="triangle" w="lg" len="lg"/>
          </a:ln>
        </p:spPr>
        <p:style>
          <a:lnRef idx="2">
            <a:schemeClr val="accent1"/>
          </a:lnRef>
          <a:fillRef idx="0">
            <a:schemeClr val="accent1"/>
          </a:fillRef>
          <a:effectRef idx="1">
            <a:schemeClr val="accent1"/>
          </a:effectRef>
          <a:fontRef idx="minor">
            <a:schemeClr val="tx1"/>
          </a:fontRef>
        </p:style>
      </p:cxnSp>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  </a:t>
            </a:r>
          </a:p>
        </p:txBody>
      </p:sp>
      <p:cxnSp>
        <p:nvCxnSpPr>
          <p:cNvPr id="13" name="Straight Arrow Connector 12"/>
          <p:cNvCxnSpPr>
            <a:stCxn id="10" idx="2"/>
          </p:cNvCxnSpPr>
          <p:nvPr/>
        </p:nvCxnSpPr>
        <p:spPr>
          <a:xfrm flipH="1">
            <a:off x="7336918" y="3779059"/>
            <a:ext cx="838015" cy="291496"/>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3"/>
          </p:cNvCxnSpPr>
          <p:nvPr/>
        </p:nvCxnSpPr>
        <p:spPr>
          <a:xfrm flipH="1" flipV="1">
            <a:off x="7336917" y="4528623"/>
            <a:ext cx="1678634" cy="400809"/>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0"/>
            <a:endCxn id="7" idx="2"/>
          </p:cNvCxnSpPr>
          <p:nvPr/>
        </p:nvCxnSpPr>
        <p:spPr>
          <a:xfrm flipV="1">
            <a:off x="2860561" y="4846148"/>
            <a:ext cx="0" cy="624637"/>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6" idx="2"/>
          </p:cNvCxnSpPr>
          <p:nvPr/>
        </p:nvCxnSpPr>
        <p:spPr>
          <a:xfrm flipV="1">
            <a:off x="5983600" y="1426255"/>
            <a:ext cx="1113884" cy="520532"/>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rot="16200000" flipV="1">
            <a:off x="5869059" y="2795272"/>
            <a:ext cx="1384613" cy="718297"/>
          </a:xfrm>
          <a:prstGeom prst="bentConnector3">
            <a:avLst>
              <a:gd name="adj1" fmla="val 101128"/>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7" idx="0"/>
          </p:cNvCxnSpPr>
          <p:nvPr/>
        </p:nvCxnSpPr>
        <p:spPr>
          <a:xfrm rot="5400000" flipH="1" flipV="1">
            <a:off x="3206665" y="2058752"/>
            <a:ext cx="1441870" cy="2134078"/>
          </a:xfrm>
          <a:prstGeom prst="bentConnector2">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4411670" y="1093115"/>
            <a:ext cx="791172" cy="853672"/>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7" idx="3"/>
          </p:cNvCxnSpPr>
          <p:nvPr/>
        </p:nvCxnSpPr>
        <p:spPr>
          <a:xfrm flipH="1">
            <a:off x="3610090" y="2883743"/>
            <a:ext cx="1384548" cy="1462694"/>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5869089" y="3289760"/>
            <a:ext cx="218612" cy="556967"/>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4876373" y="5554808"/>
            <a:ext cx="1211328" cy="0"/>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4876373" y="5832135"/>
            <a:ext cx="1211328" cy="0"/>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208145" y="5416309"/>
            <a:ext cx="415649" cy="276999"/>
          </a:xfrm>
          <a:prstGeom prst="rect">
            <a:avLst/>
          </a:prstGeom>
          <a:noFill/>
        </p:spPr>
        <p:txBody>
          <a:bodyPr wrap="none" rtlCol="0">
            <a:spAutoFit/>
          </a:bodyPr>
          <a:lstStyle/>
          <a:p>
            <a:pPr defTabSz="457200"/>
            <a:r>
              <a:rPr lang="en-US" sz="1200" dirty="0">
                <a:solidFill>
                  <a:prstClr val="black"/>
                </a:solidFill>
              </a:rPr>
              <a:t>Pull</a:t>
            </a:r>
          </a:p>
        </p:txBody>
      </p:sp>
      <p:sp>
        <p:nvSpPr>
          <p:cNvPr id="64" name="TextBox 63"/>
          <p:cNvSpPr txBox="1"/>
          <p:nvPr/>
        </p:nvSpPr>
        <p:spPr>
          <a:xfrm>
            <a:off x="6208144" y="5693307"/>
            <a:ext cx="486056" cy="276999"/>
          </a:xfrm>
          <a:prstGeom prst="rect">
            <a:avLst/>
          </a:prstGeom>
          <a:noFill/>
        </p:spPr>
        <p:txBody>
          <a:bodyPr wrap="none" rtlCol="0">
            <a:spAutoFit/>
          </a:bodyPr>
          <a:lstStyle/>
          <a:p>
            <a:pPr defTabSz="457200"/>
            <a:r>
              <a:rPr lang="en-US" sz="1200" dirty="0">
                <a:solidFill>
                  <a:prstClr val="black"/>
                </a:solidFill>
              </a:rPr>
              <a:t>Push</a:t>
            </a:r>
          </a:p>
        </p:txBody>
      </p:sp>
      <p:sp>
        <p:nvSpPr>
          <p:cNvPr id="65" name="TextBox 64"/>
          <p:cNvSpPr txBox="1"/>
          <p:nvPr/>
        </p:nvSpPr>
        <p:spPr>
          <a:xfrm>
            <a:off x="8118844" y="1834616"/>
            <a:ext cx="1250087" cy="461665"/>
          </a:xfrm>
          <a:prstGeom prst="rect">
            <a:avLst/>
          </a:prstGeom>
          <a:noFill/>
        </p:spPr>
        <p:txBody>
          <a:bodyPr wrap="none" rtlCol="0">
            <a:spAutoFit/>
          </a:bodyPr>
          <a:lstStyle/>
          <a:p>
            <a:pPr defTabSz="457200"/>
            <a:r>
              <a:rPr lang="en-US" sz="1200" dirty="0">
                <a:solidFill>
                  <a:prstClr val="black"/>
                </a:solidFill>
              </a:rPr>
              <a:t>Respond to </a:t>
            </a:r>
          </a:p>
          <a:p>
            <a:pPr defTabSz="457200"/>
            <a:r>
              <a:rPr lang="en-US" sz="1200" dirty="0">
                <a:solidFill>
                  <a:prstClr val="black"/>
                </a:solidFill>
              </a:rPr>
              <a:t>Machine Queries</a:t>
            </a:r>
          </a:p>
        </p:txBody>
      </p:sp>
      <p:cxnSp>
        <p:nvCxnSpPr>
          <p:cNvPr id="68" name="Straight Arrow Connector 67"/>
          <p:cNvCxnSpPr>
            <a:endCxn id="4" idx="1"/>
          </p:cNvCxnSpPr>
          <p:nvPr/>
        </p:nvCxnSpPr>
        <p:spPr>
          <a:xfrm>
            <a:off x="4755205" y="985410"/>
            <a:ext cx="832810" cy="878093"/>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3139449" y="2127858"/>
            <a:ext cx="941283" cy="276999"/>
          </a:xfrm>
          <a:prstGeom prst="rect">
            <a:avLst/>
          </a:prstGeom>
          <a:noFill/>
        </p:spPr>
        <p:txBody>
          <a:bodyPr wrap="none" rtlCol="0">
            <a:spAutoFit/>
          </a:bodyPr>
          <a:lstStyle/>
          <a:p>
            <a:pPr defTabSz="457200"/>
            <a:r>
              <a:rPr lang="en-US" sz="1200" dirty="0">
                <a:solidFill>
                  <a:prstClr val="black"/>
                </a:solidFill>
              </a:rPr>
              <a:t>Push Triples</a:t>
            </a:r>
          </a:p>
        </p:txBody>
      </p:sp>
      <p:sp>
        <p:nvSpPr>
          <p:cNvPr id="80" name="TextBox 79"/>
          <p:cNvSpPr txBox="1"/>
          <p:nvPr/>
        </p:nvSpPr>
        <p:spPr>
          <a:xfrm>
            <a:off x="3610090" y="2883744"/>
            <a:ext cx="1212448" cy="276999"/>
          </a:xfrm>
          <a:prstGeom prst="rect">
            <a:avLst/>
          </a:prstGeom>
          <a:noFill/>
        </p:spPr>
        <p:txBody>
          <a:bodyPr wrap="none" rtlCol="0">
            <a:spAutoFit/>
          </a:bodyPr>
          <a:lstStyle/>
          <a:p>
            <a:pPr defTabSz="457200"/>
            <a:r>
              <a:rPr lang="en-US" sz="1200" dirty="0">
                <a:solidFill>
                  <a:prstClr val="black"/>
                </a:solidFill>
              </a:rPr>
              <a:t>Push Thin MARC</a:t>
            </a:r>
          </a:p>
        </p:txBody>
      </p:sp>
      <p:sp>
        <p:nvSpPr>
          <p:cNvPr id="81" name="TextBox 80"/>
          <p:cNvSpPr txBox="1"/>
          <p:nvPr/>
        </p:nvSpPr>
        <p:spPr>
          <a:xfrm>
            <a:off x="3008715" y="4956905"/>
            <a:ext cx="1326004" cy="461665"/>
          </a:xfrm>
          <a:prstGeom prst="rect">
            <a:avLst/>
          </a:prstGeom>
          <a:noFill/>
        </p:spPr>
        <p:txBody>
          <a:bodyPr wrap="none" rtlCol="0">
            <a:spAutoFit/>
          </a:bodyPr>
          <a:lstStyle/>
          <a:p>
            <a:pPr defTabSz="457200"/>
            <a:r>
              <a:rPr lang="en-US" sz="1200" dirty="0">
                <a:solidFill>
                  <a:prstClr val="black"/>
                </a:solidFill>
              </a:rPr>
              <a:t>Catalogue / Ingest</a:t>
            </a:r>
          </a:p>
          <a:p>
            <a:pPr defTabSz="457200"/>
            <a:r>
              <a:rPr lang="en-US" sz="1200" dirty="0">
                <a:solidFill>
                  <a:prstClr val="black"/>
                </a:solidFill>
              </a:rPr>
              <a:t>URI Based Marc</a:t>
            </a:r>
          </a:p>
        </p:txBody>
      </p:sp>
      <p:cxnSp>
        <p:nvCxnSpPr>
          <p:cNvPr id="82" name="Straight Arrow Connector 81"/>
          <p:cNvCxnSpPr/>
          <p:nvPr/>
        </p:nvCxnSpPr>
        <p:spPr>
          <a:xfrm>
            <a:off x="4876373" y="6119872"/>
            <a:ext cx="1211328" cy="0"/>
          </a:xfrm>
          <a:prstGeom prst="straightConnector1">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6208145" y="5984206"/>
            <a:ext cx="1843473" cy="276999"/>
          </a:xfrm>
          <a:prstGeom prst="rect">
            <a:avLst/>
          </a:prstGeom>
          <a:noFill/>
        </p:spPr>
        <p:txBody>
          <a:bodyPr wrap="none" rtlCol="0">
            <a:spAutoFit/>
          </a:bodyPr>
          <a:lstStyle/>
          <a:p>
            <a:pPr defTabSz="457200"/>
            <a:r>
              <a:rPr lang="en-US" sz="1200" dirty="0">
                <a:solidFill>
                  <a:prstClr val="black"/>
                </a:solidFill>
              </a:rPr>
              <a:t>Native Operation or Ingest</a:t>
            </a:r>
          </a:p>
        </p:txBody>
      </p:sp>
      <p:sp>
        <p:nvSpPr>
          <p:cNvPr id="84" name="TextBox 83"/>
          <p:cNvSpPr txBox="1"/>
          <p:nvPr/>
        </p:nvSpPr>
        <p:spPr>
          <a:xfrm>
            <a:off x="4994640" y="3469900"/>
            <a:ext cx="877163" cy="276999"/>
          </a:xfrm>
          <a:prstGeom prst="rect">
            <a:avLst/>
          </a:prstGeom>
          <a:noFill/>
        </p:spPr>
        <p:txBody>
          <a:bodyPr wrap="none" rtlCol="0">
            <a:spAutoFit/>
          </a:bodyPr>
          <a:lstStyle/>
          <a:p>
            <a:pPr defTabSz="457200"/>
            <a:r>
              <a:rPr lang="en-US" sz="1200" dirty="0">
                <a:solidFill>
                  <a:prstClr val="black"/>
                </a:solidFill>
              </a:rPr>
              <a:t>Pull Triples</a:t>
            </a:r>
          </a:p>
        </p:txBody>
      </p:sp>
      <p:sp>
        <p:nvSpPr>
          <p:cNvPr id="85" name="TextBox 84"/>
          <p:cNvSpPr txBox="1"/>
          <p:nvPr/>
        </p:nvSpPr>
        <p:spPr>
          <a:xfrm>
            <a:off x="7023281" y="2462114"/>
            <a:ext cx="941283" cy="276999"/>
          </a:xfrm>
          <a:prstGeom prst="rect">
            <a:avLst/>
          </a:prstGeom>
          <a:noFill/>
        </p:spPr>
        <p:txBody>
          <a:bodyPr wrap="none" rtlCol="0">
            <a:spAutoFit/>
          </a:bodyPr>
          <a:lstStyle/>
          <a:p>
            <a:pPr defTabSz="457200"/>
            <a:r>
              <a:rPr lang="en-US" sz="1200" dirty="0">
                <a:solidFill>
                  <a:prstClr val="black"/>
                </a:solidFill>
              </a:rPr>
              <a:t>Push Triples</a:t>
            </a:r>
          </a:p>
        </p:txBody>
      </p:sp>
      <p:sp>
        <p:nvSpPr>
          <p:cNvPr id="86" name="TextBox 85"/>
          <p:cNvSpPr txBox="1"/>
          <p:nvPr/>
        </p:nvSpPr>
        <p:spPr>
          <a:xfrm>
            <a:off x="7388737" y="3290090"/>
            <a:ext cx="676890" cy="461665"/>
          </a:xfrm>
          <a:prstGeom prst="rect">
            <a:avLst/>
          </a:prstGeom>
          <a:noFill/>
        </p:spPr>
        <p:txBody>
          <a:bodyPr wrap="square" rtlCol="0">
            <a:spAutoFit/>
          </a:bodyPr>
          <a:lstStyle/>
          <a:p>
            <a:pPr defTabSz="457200"/>
            <a:r>
              <a:rPr lang="en-US" sz="1200" dirty="0">
                <a:solidFill>
                  <a:prstClr val="black"/>
                </a:solidFill>
              </a:rPr>
              <a:t>Pull Schema</a:t>
            </a:r>
          </a:p>
        </p:txBody>
      </p:sp>
      <p:sp>
        <p:nvSpPr>
          <p:cNvPr id="87" name="TextBox 86"/>
          <p:cNvSpPr txBox="1"/>
          <p:nvPr/>
        </p:nvSpPr>
        <p:spPr>
          <a:xfrm>
            <a:off x="7092792" y="4762800"/>
            <a:ext cx="967184" cy="461665"/>
          </a:xfrm>
          <a:prstGeom prst="rect">
            <a:avLst/>
          </a:prstGeom>
          <a:noFill/>
        </p:spPr>
        <p:txBody>
          <a:bodyPr wrap="square" rtlCol="0">
            <a:spAutoFit/>
          </a:bodyPr>
          <a:lstStyle/>
          <a:p>
            <a:pPr defTabSz="457200"/>
            <a:r>
              <a:rPr lang="en-US" sz="1200" dirty="0">
                <a:solidFill>
                  <a:prstClr val="black"/>
                </a:solidFill>
              </a:rPr>
              <a:t>Pull Authorities</a:t>
            </a:r>
          </a:p>
        </p:txBody>
      </p:sp>
      <p:sp>
        <p:nvSpPr>
          <p:cNvPr id="88" name="TextBox 87"/>
          <p:cNvSpPr txBox="1"/>
          <p:nvPr/>
        </p:nvSpPr>
        <p:spPr>
          <a:xfrm>
            <a:off x="5181136" y="1087652"/>
            <a:ext cx="1375906" cy="461665"/>
          </a:xfrm>
          <a:prstGeom prst="rect">
            <a:avLst/>
          </a:prstGeom>
          <a:noFill/>
        </p:spPr>
        <p:txBody>
          <a:bodyPr wrap="square" rtlCol="0">
            <a:spAutoFit/>
          </a:bodyPr>
          <a:lstStyle/>
          <a:p>
            <a:pPr defTabSz="457200"/>
            <a:r>
              <a:rPr lang="en-US" sz="1200" dirty="0">
                <a:solidFill>
                  <a:prstClr val="black"/>
                </a:solidFill>
              </a:rPr>
              <a:t>Push User Contributions</a:t>
            </a:r>
          </a:p>
        </p:txBody>
      </p:sp>
      <p:sp>
        <p:nvSpPr>
          <p:cNvPr id="89" name="TextBox 88"/>
          <p:cNvSpPr txBox="1"/>
          <p:nvPr/>
        </p:nvSpPr>
        <p:spPr>
          <a:xfrm>
            <a:off x="4133659" y="1238857"/>
            <a:ext cx="840159" cy="461665"/>
          </a:xfrm>
          <a:prstGeom prst="rect">
            <a:avLst/>
          </a:prstGeom>
          <a:noFill/>
        </p:spPr>
        <p:txBody>
          <a:bodyPr wrap="square" rtlCol="0">
            <a:spAutoFit/>
          </a:bodyPr>
          <a:lstStyle/>
          <a:p>
            <a:pPr defTabSz="457200"/>
            <a:r>
              <a:rPr lang="en-US" sz="1200" dirty="0">
                <a:solidFill>
                  <a:prstClr val="black"/>
                </a:solidFill>
              </a:rPr>
              <a:t>Pull Graphs</a:t>
            </a:r>
          </a:p>
        </p:txBody>
      </p:sp>
      <p:sp>
        <p:nvSpPr>
          <p:cNvPr id="90" name="Diamond 89"/>
          <p:cNvSpPr/>
          <p:nvPr/>
        </p:nvSpPr>
        <p:spPr>
          <a:xfrm>
            <a:off x="4150243" y="3450195"/>
            <a:ext cx="368953" cy="291498"/>
          </a:xfrm>
          <a:prstGeom prst="diamond">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1" name="Diamond 90"/>
          <p:cNvSpPr/>
          <p:nvPr/>
        </p:nvSpPr>
        <p:spPr>
          <a:xfrm>
            <a:off x="2702224" y="2279927"/>
            <a:ext cx="368953" cy="291498"/>
          </a:xfrm>
          <a:prstGeom prst="diamond">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2" name="Diamond 91"/>
          <p:cNvSpPr/>
          <p:nvPr/>
        </p:nvSpPr>
        <p:spPr>
          <a:xfrm>
            <a:off x="5718749" y="6265622"/>
            <a:ext cx="368953" cy="291498"/>
          </a:xfrm>
          <a:prstGeom prst="diamond">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3" name="TextBox 92"/>
          <p:cNvSpPr txBox="1"/>
          <p:nvPr/>
        </p:nvSpPr>
        <p:spPr>
          <a:xfrm>
            <a:off x="6206540" y="6251402"/>
            <a:ext cx="3783307" cy="276999"/>
          </a:xfrm>
          <a:prstGeom prst="rect">
            <a:avLst/>
          </a:prstGeom>
          <a:noFill/>
        </p:spPr>
        <p:txBody>
          <a:bodyPr wrap="none" rtlCol="0">
            <a:spAutoFit/>
          </a:bodyPr>
          <a:lstStyle/>
          <a:p>
            <a:pPr defTabSz="457200"/>
            <a:r>
              <a:rPr lang="en-US" sz="1200" dirty="0">
                <a:solidFill>
                  <a:prstClr val="black"/>
                </a:solidFill>
              </a:rPr>
              <a:t>Script / Tool (All other transactions are via API / Endpoint)</a:t>
            </a:r>
          </a:p>
        </p:txBody>
      </p:sp>
      <p:cxnSp>
        <p:nvCxnSpPr>
          <p:cNvPr id="20" name="Elbow Connector 19"/>
          <p:cNvCxnSpPr>
            <a:stCxn id="5" idx="3"/>
            <a:endCxn id="10" idx="0"/>
          </p:cNvCxnSpPr>
          <p:nvPr/>
        </p:nvCxnSpPr>
        <p:spPr>
          <a:xfrm>
            <a:off x="4755205" y="759975"/>
            <a:ext cx="4741814" cy="3019084"/>
          </a:xfrm>
          <a:prstGeom prst="bentConnector3">
            <a:avLst>
              <a:gd name="adj1" fmla="val 104821"/>
            </a:avLst>
          </a:prstGeom>
          <a:ln>
            <a:solidFill>
              <a:schemeClr val="accent3">
                <a:lumMod val="75000"/>
              </a:schemeClr>
            </a:solidFill>
            <a:headEnd type="triangle" w="lg" len="lg"/>
          </a:ln>
        </p:spPr>
        <p:style>
          <a:lnRef idx="2">
            <a:schemeClr val="accent1"/>
          </a:lnRef>
          <a:fillRef idx="0">
            <a:schemeClr val="accent1"/>
          </a:fillRef>
          <a:effectRef idx="1">
            <a:schemeClr val="accent1"/>
          </a:effectRef>
          <a:fontRef idx="minor">
            <a:schemeClr val="tx1"/>
          </a:fontRef>
        </p:style>
      </p:cxnSp>
      <p:cxnSp>
        <p:nvCxnSpPr>
          <p:cNvPr id="51" name="Elbow Connector 50"/>
          <p:cNvCxnSpPr>
            <a:endCxn id="11" idx="0"/>
          </p:cNvCxnSpPr>
          <p:nvPr/>
        </p:nvCxnSpPr>
        <p:spPr>
          <a:xfrm>
            <a:off x="4761743" y="599867"/>
            <a:ext cx="5094427" cy="4818865"/>
          </a:xfrm>
          <a:prstGeom prst="bentConnector3">
            <a:avLst>
              <a:gd name="adj1" fmla="val 104487"/>
            </a:avLst>
          </a:prstGeom>
          <a:ln>
            <a:solidFill>
              <a:schemeClr val="accent3">
                <a:lumMod val="75000"/>
              </a:schemeClr>
            </a:solidFill>
            <a:headEnd type="triangle" w="lg" len="lg"/>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685303" y="246746"/>
            <a:ext cx="2170866" cy="276999"/>
          </a:xfrm>
          <a:prstGeom prst="rect">
            <a:avLst/>
          </a:prstGeom>
          <a:noFill/>
        </p:spPr>
        <p:txBody>
          <a:bodyPr wrap="square" rtlCol="0">
            <a:spAutoFit/>
          </a:bodyPr>
          <a:lstStyle/>
          <a:p>
            <a:pPr defTabSz="457200"/>
            <a:r>
              <a:rPr lang="en-US" sz="1200" dirty="0">
                <a:solidFill>
                  <a:prstClr val="black"/>
                </a:solidFill>
              </a:rPr>
              <a:t>Pull Authority Data</a:t>
            </a:r>
          </a:p>
        </p:txBody>
      </p:sp>
      <p:cxnSp>
        <p:nvCxnSpPr>
          <p:cNvPr id="30" name="Elbow Connector 29"/>
          <p:cNvCxnSpPr>
            <a:endCxn id="5" idx="1"/>
          </p:cNvCxnSpPr>
          <p:nvPr/>
        </p:nvCxnSpPr>
        <p:spPr>
          <a:xfrm rot="5400000" flipH="1" flipV="1">
            <a:off x="1173211" y="1847075"/>
            <a:ext cx="3086753" cy="912557"/>
          </a:xfrm>
          <a:prstGeom prst="bentConnector2">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p:nvPr/>
        </p:nvCxnSpPr>
        <p:spPr>
          <a:xfrm rot="5400000">
            <a:off x="1376759" y="2084037"/>
            <a:ext cx="2861319" cy="664062"/>
          </a:xfrm>
          <a:prstGeom prst="bentConnector3">
            <a:avLst>
              <a:gd name="adj1" fmla="val -17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2611985" y="1188285"/>
            <a:ext cx="972500" cy="646331"/>
          </a:xfrm>
          <a:prstGeom prst="rect">
            <a:avLst/>
          </a:prstGeom>
          <a:noFill/>
        </p:spPr>
        <p:txBody>
          <a:bodyPr wrap="square" rtlCol="0">
            <a:spAutoFit/>
          </a:bodyPr>
          <a:lstStyle/>
          <a:p>
            <a:pPr defTabSz="457200"/>
            <a:r>
              <a:rPr lang="en-US" sz="1200" dirty="0">
                <a:solidFill>
                  <a:prstClr val="black"/>
                </a:solidFill>
              </a:rPr>
              <a:t>Exchange</a:t>
            </a:r>
          </a:p>
          <a:p>
            <a:pPr defTabSz="457200"/>
            <a:r>
              <a:rPr lang="en-US" sz="1200" dirty="0">
                <a:solidFill>
                  <a:prstClr val="black"/>
                </a:solidFill>
              </a:rPr>
              <a:t>Circulation </a:t>
            </a:r>
          </a:p>
          <a:p>
            <a:pPr defTabSz="457200"/>
            <a:r>
              <a:rPr lang="en-US" sz="1200" dirty="0">
                <a:solidFill>
                  <a:prstClr val="black"/>
                </a:solidFill>
              </a:rPr>
              <a:t>Data</a:t>
            </a:r>
          </a:p>
        </p:txBody>
      </p:sp>
      <p:sp>
        <p:nvSpPr>
          <p:cNvPr id="2" name="Can 1"/>
          <p:cNvSpPr/>
          <p:nvPr/>
        </p:nvSpPr>
        <p:spPr>
          <a:xfrm>
            <a:off x="2247631" y="4093887"/>
            <a:ext cx="364355" cy="458068"/>
          </a:xfrm>
          <a:prstGeom prst="can">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1344862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What’s Good about </a:t>
            </a:r>
            <a:r>
              <a:rPr lang="en-US" sz="3600" dirty="0" smtClean="0"/>
              <a:t>BIBFLOW Roadmap?</a:t>
            </a:r>
            <a:endParaRPr lang="en-US" sz="3600" dirty="0"/>
          </a:p>
        </p:txBody>
      </p:sp>
      <p:sp>
        <p:nvSpPr>
          <p:cNvPr id="3" name="Content Placeholder 2"/>
          <p:cNvSpPr>
            <a:spLocks noGrp="1"/>
          </p:cNvSpPr>
          <p:nvPr>
            <p:ph idx="1"/>
          </p:nvPr>
        </p:nvSpPr>
        <p:spPr/>
        <p:txBody>
          <a:bodyPr>
            <a:normAutofit/>
          </a:bodyPr>
          <a:lstStyle/>
          <a:p>
            <a:pPr marL="400050"/>
            <a:r>
              <a:rPr lang="en-US" sz="2400" dirty="0"/>
              <a:t>The roadmap serves as a bridge from MARC land to </a:t>
            </a:r>
            <a:r>
              <a:rPr lang="en-US" sz="2400" dirty="0" smtClean="0"/>
              <a:t>linked </a:t>
            </a:r>
            <a:r>
              <a:rPr lang="en-US" sz="2400" dirty="0"/>
              <a:t>data land</a:t>
            </a:r>
          </a:p>
          <a:p>
            <a:pPr marL="57150" indent="0">
              <a:buNone/>
            </a:pPr>
            <a:endParaRPr lang="en-US" sz="2800" dirty="0"/>
          </a:p>
          <a:p>
            <a:pPr marL="57150" indent="0">
              <a:buNone/>
            </a:pPr>
            <a:endParaRPr lang="en-US" sz="2400" dirty="0" smtClean="0"/>
          </a:p>
          <a:p>
            <a:pPr marL="57150" indent="0">
              <a:buNone/>
            </a:pPr>
            <a:endParaRPr lang="en-US" sz="2400" dirty="0"/>
          </a:p>
          <a:p>
            <a:pPr marL="400050"/>
            <a:r>
              <a:rPr lang="en-US" sz="2400" dirty="0"/>
              <a:t>The roadmap provides intermediate steps for libraries to eventually move away from MARC </a:t>
            </a:r>
            <a:r>
              <a:rPr lang="en-US" sz="2400" dirty="0" smtClean="0"/>
              <a:t>entirely</a:t>
            </a:r>
            <a:r>
              <a:rPr lang="en-US" sz="2400" dirty="0"/>
              <a:t>. PCC is the key to the success of this transition:</a:t>
            </a:r>
          </a:p>
          <a:p>
            <a:pPr lvl="2">
              <a:buFont typeface="Arial" panose="020B0604020202020204" pitchFamily="34" charset="0"/>
              <a:buChar char="•"/>
            </a:pPr>
            <a:r>
              <a:rPr lang="en-US" sz="1800" dirty="0"/>
              <a:t>PCC Linked Data Advisory Committee </a:t>
            </a:r>
          </a:p>
          <a:p>
            <a:pPr lvl="2">
              <a:buFont typeface="Arial" panose="020B0604020202020204" pitchFamily="34" charset="0"/>
              <a:buChar char="•"/>
            </a:pPr>
            <a:r>
              <a:rPr lang="en-US" sz="1800" dirty="0"/>
              <a:t>PCC SCS Task Group on the Work Entity</a:t>
            </a:r>
          </a:p>
          <a:p>
            <a:pPr lvl="2">
              <a:buFont typeface="Arial" panose="020B0604020202020204" pitchFamily="34" charset="0"/>
              <a:buChar char="•"/>
            </a:pPr>
            <a:r>
              <a:rPr lang="en-US" sz="1800" dirty="0"/>
              <a:t>PCC Task Group on Identity Management in NACO,  </a:t>
            </a:r>
          </a:p>
          <a:p>
            <a:pPr lvl="2">
              <a:buFont typeface="Arial" panose="020B0604020202020204" pitchFamily="34" charset="0"/>
              <a:buChar char="•"/>
            </a:pPr>
            <a:r>
              <a:rPr lang="en-US" sz="1800" dirty="0"/>
              <a:t>PCC Task Group on URIs in MARC </a:t>
            </a:r>
          </a:p>
          <a:p>
            <a:pPr marL="514350" indent="-514350">
              <a:buAutoNum type="arabicPeriod"/>
            </a:pPr>
            <a:endParaRPr lang="en-US" dirty="0"/>
          </a:p>
        </p:txBody>
      </p:sp>
      <p:sp>
        <p:nvSpPr>
          <p:cNvPr id="4" name="Oval 3"/>
          <p:cNvSpPr/>
          <p:nvPr/>
        </p:nvSpPr>
        <p:spPr>
          <a:xfrm>
            <a:off x="3126881" y="2447296"/>
            <a:ext cx="1316941" cy="6662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p:txBody>
      </p:sp>
      <p:sp>
        <p:nvSpPr>
          <p:cNvPr id="5" name="Oval 4"/>
          <p:cNvSpPr/>
          <p:nvPr/>
        </p:nvSpPr>
        <p:spPr>
          <a:xfrm>
            <a:off x="5793517" y="2493217"/>
            <a:ext cx="1316941" cy="66628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Linked  Data</a:t>
            </a:r>
          </a:p>
        </p:txBody>
      </p:sp>
      <p:cxnSp>
        <p:nvCxnSpPr>
          <p:cNvPr id="7" name="Straight Connector 6"/>
          <p:cNvCxnSpPr>
            <a:endCxn id="5" idx="2"/>
          </p:cNvCxnSpPr>
          <p:nvPr/>
        </p:nvCxnSpPr>
        <p:spPr>
          <a:xfrm>
            <a:off x="4443822" y="2826357"/>
            <a:ext cx="1349695" cy="0"/>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44298" y="2452195"/>
            <a:ext cx="1349695" cy="369332"/>
          </a:xfrm>
          <a:prstGeom prst="rect">
            <a:avLst/>
          </a:prstGeom>
          <a:noFill/>
        </p:spPr>
        <p:txBody>
          <a:bodyPr wrap="square" rtlCol="0">
            <a:spAutoFit/>
          </a:bodyPr>
          <a:lstStyle/>
          <a:p>
            <a:pPr defTabSz="457200"/>
            <a:r>
              <a:rPr lang="en-US" dirty="0">
                <a:solidFill>
                  <a:prstClr val="black"/>
                </a:solidFill>
              </a:rPr>
              <a:t>Roadmap</a:t>
            </a:r>
          </a:p>
        </p:txBody>
      </p:sp>
    </p:spTree>
    <p:extLst>
      <p:ext uri="{BB962C8B-B14F-4D97-AF65-F5344CB8AC3E}">
        <p14:creationId xmlns:p14="http://schemas.microsoft.com/office/powerpoint/2010/main" val="3170914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Acknowledgements</a:t>
            </a:r>
            <a:endParaRPr lang="en-US" sz="4000" dirty="0"/>
          </a:p>
        </p:txBody>
      </p:sp>
      <p:sp>
        <p:nvSpPr>
          <p:cNvPr id="3" name="Content Placeholder 2"/>
          <p:cNvSpPr>
            <a:spLocks noGrp="1"/>
          </p:cNvSpPr>
          <p:nvPr>
            <p:ph idx="1"/>
          </p:nvPr>
        </p:nvSpPr>
        <p:spPr/>
        <p:txBody>
          <a:bodyPr>
            <a:normAutofit/>
          </a:bodyPr>
          <a:lstStyle/>
          <a:p>
            <a:pPr marL="0" indent="0" algn="ctr">
              <a:buNone/>
            </a:pPr>
            <a:endParaRPr lang="en-US" sz="2800" dirty="0"/>
          </a:p>
          <a:p>
            <a:pPr marL="0" indent="0" algn="ctr">
              <a:buNone/>
            </a:pPr>
            <a:r>
              <a:rPr lang="en-US" sz="2800" dirty="0"/>
              <a:t>Carl </a:t>
            </a:r>
            <a:r>
              <a:rPr lang="en-US" sz="2800" dirty="0" err="1"/>
              <a:t>Stahmer</a:t>
            </a:r>
            <a:r>
              <a:rPr lang="en-US" sz="2800" dirty="0"/>
              <a:t>, BIBFLOW Project Manager, who has provided many of the PowerPoint </a:t>
            </a:r>
            <a:r>
              <a:rPr lang="en-US" sz="2800" dirty="0" smtClean="0"/>
              <a:t>slides used in this presentation.</a:t>
            </a:r>
          </a:p>
          <a:p>
            <a:pPr marL="0" indent="0">
              <a:buNone/>
            </a:pPr>
            <a:endParaRPr lang="en-US" sz="2800" dirty="0"/>
          </a:p>
          <a:p>
            <a:pPr marL="0" indent="0">
              <a:buNone/>
            </a:pPr>
            <a:endParaRPr lang="en-US" sz="2800" dirty="0" smtClean="0"/>
          </a:p>
          <a:p>
            <a:pPr marL="0" indent="0" algn="ctr">
              <a:buNone/>
            </a:pPr>
            <a:endParaRPr lang="en-US" sz="2800" dirty="0"/>
          </a:p>
        </p:txBody>
      </p:sp>
    </p:spTree>
    <p:extLst>
      <p:ext uri="{BB962C8B-B14F-4D97-AF65-F5344CB8AC3E}">
        <p14:creationId xmlns:p14="http://schemas.microsoft.com/office/powerpoint/2010/main" val="1683374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11" descr="PP slides_home_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2832" y="589963"/>
            <a:ext cx="7785295" cy="583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15"/>
          <p:cNvSpPr>
            <a:spLocks noGrp="1"/>
          </p:cNvSpPr>
          <p:nvPr>
            <p:ph type="subTitle" idx="1"/>
          </p:nvPr>
        </p:nvSpPr>
        <p:spPr>
          <a:xfrm>
            <a:off x="6912170" y="1540337"/>
            <a:ext cx="1389149" cy="728107"/>
          </a:xfrm>
        </p:spPr>
        <p:txBody>
          <a:bodyPr vert="horz" lIns="0" tIns="0" rIns="0" bIns="0" rtlCol="0" anchor="ctr">
            <a:normAutofit/>
          </a:bodyPr>
          <a:lstStyle/>
          <a:p>
            <a:pPr algn="l">
              <a:defRPr/>
            </a:pPr>
            <a:r>
              <a:rPr lang="en-US" sz="1500" b="1" dirty="0">
                <a:cs typeface="Calibri"/>
              </a:rPr>
              <a:t>BIBFLOW: A Roadmap for Success</a:t>
            </a:r>
          </a:p>
        </p:txBody>
      </p:sp>
      <p:sp>
        <p:nvSpPr>
          <p:cNvPr id="10" name="Rectangle 9"/>
          <p:cNvSpPr/>
          <p:nvPr/>
        </p:nvSpPr>
        <p:spPr>
          <a:xfrm>
            <a:off x="3001567" y="1511422"/>
            <a:ext cx="3263913" cy="4175005"/>
          </a:xfrm>
          <a:prstGeom prst="rect">
            <a:avLst/>
          </a:prstGeom>
          <a:noFill/>
          <a:ln/>
        </p:spPr>
        <p:style>
          <a:lnRef idx="1">
            <a:schemeClr val="accent1"/>
          </a:lnRef>
          <a:fillRef idx="3">
            <a:schemeClr val="accent1"/>
          </a:fillRef>
          <a:effectRef idx="2">
            <a:schemeClr val="accent1"/>
          </a:effectRef>
          <a:fontRef idx="minor">
            <a:schemeClr val="lt1"/>
          </a:fontRef>
        </p:style>
      </p:sp>
      <p:pic>
        <p:nvPicPr>
          <p:cNvPr id="2" name="Picture 1" descr="davis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030" y="2512096"/>
            <a:ext cx="1707338" cy="518863"/>
          </a:xfrm>
          <a:prstGeom prst="rect">
            <a:avLst/>
          </a:prstGeom>
        </p:spPr>
      </p:pic>
      <p:pic>
        <p:nvPicPr>
          <p:cNvPr id="3" name="Picture 2" descr="z-logo-s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169" y="3229553"/>
            <a:ext cx="1622198" cy="554963"/>
          </a:xfrm>
          <a:prstGeom prst="rect">
            <a:avLst/>
          </a:prstGeom>
        </p:spPr>
      </p:pic>
      <p:pic>
        <p:nvPicPr>
          <p:cNvPr id="4" name="Picture 3" descr="imls-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3513" y="3951413"/>
            <a:ext cx="1707338" cy="663534"/>
          </a:xfrm>
          <a:prstGeom prst="rect">
            <a:avLst/>
          </a:prstGeom>
        </p:spPr>
      </p:pic>
      <p:pic>
        <p:nvPicPr>
          <p:cNvPr id="5" name="Picture 4" descr="1060px-Portsmouth_roadmap_1948_crop.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1567" y="1511422"/>
            <a:ext cx="3263913" cy="4186765"/>
          </a:xfrm>
          <a:prstGeom prst="rect">
            <a:avLst/>
          </a:prstGeom>
        </p:spPr>
      </p:pic>
      <p:sp>
        <p:nvSpPr>
          <p:cNvPr id="6" name="TextBox 5"/>
          <p:cNvSpPr txBox="1"/>
          <p:nvPr/>
        </p:nvSpPr>
        <p:spPr>
          <a:xfrm>
            <a:off x="3723761" y="2698637"/>
            <a:ext cx="2779925" cy="553998"/>
          </a:xfrm>
          <a:prstGeom prst="rect">
            <a:avLst/>
          </a:prstGeom>
          <a:noFill/>
        </p:spPr>
        <p:txBody>
          <a:bodyPr wrap="square" rtlCol="0">
            <a:spAutoFit/>
          </a:bodyPr>
          <a:lstStyle/>
          <a:p>
            <a:pPr defTabSz="457200"/>
            <a:r>
              <a:rPr lang="en-US" sz="3000" dirty="0">
                <a:solidFill>
                  <a:prstClr val="black"/>
                </a:solidFill>
              </a:rPr>
              <a:t>Thank you!</a:t>
            </a:r>
          </a:p>
        </p:txBody>
      </p:sp>
    </p:spTree>
    <p:extLst>
      <p:ext uri="{BB962C8B-B14F-4D97-AF65-F5344CB8AC3E}">
        <p14:creationId xmlns:p14="http://schemas.microsoft.com/office/powerpoint/2010/main" val="1041669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135485" y="448611"/>
          <a:ext cx="8136181" cy="6110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6700" y="862612"/>
            <a:ext cx="4685128" cy="492443"/>
          </a:xfrm>
          <a:prstGeom prst="rect">
            <a:avLst/>
          </a:prstGeom>
          <a:noFill/>
        </p:spPr>
        <p:txBody>
          <a:bodyPr wrap="square" rtlCol="0">
            <a:spAutoFit/>
          </a:bodyPr>
          <a:lstStyle/>
          <a:p>
            <a:pPr defTabSz="457200"/>
            <a:r>
              <a:rPr lang="en-US" sz="2600" b="1" dirty="0">
                <a:solidFill>
                  <a:prstClr val="black"/>
                </a:solidFill>
              </a:rPr>
              <a:t>Roadmap: Primary Stakeholders</a:t>
            </a:r>
          </a:p>
        </p:txBody>
      </p:sp>
    </p:spTree>
    <p:extLst>
      <p:ext uri="{BB962C8B-B14F-4D97-AF65-F5344CB8AC3E}">
        <p14:creationId xmlns:p14="http://schemas.microsoft.com/office/powerpoint/2010/main" val="287951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1" name="Elbow Connector 60"/>
          <p:cNvCxnSpPr/>
          <p:nvPr/>
        </p:nvCxnSpPr>
        <p:spPr>
          <a:xfrm rot="5400000" flipH="1" flipV="1">
            <a:off x="5181906" y="1873819"/>
            <a:ext cx="2013382" cy="6656069"/>
          </a:xfrm>
          <a:prstGeom prst="bentConnector4">
            <a:avLst>
              <a:gd name="adj1" fmla="val -23635"/>
              <a:gd name="adj2" fmla="val 113586"/>
            </a:avLst>
          </a:prstGeom>
          <a:ln>
            <a:solidFill>
              <a:schemeClr val="accent4">
                <a:lumMod val="75000"/>
              </a:schemeClr>
            </a:solidFill>
            <a:headEnd type="triangle" w="lg" len="lg"/>
          </a:ln>
        </p:spPr>
        <p:style>
          <a:lnRef idx="2">
            <a:schemeClr val="accent1"/>
          </a:lnRef>
          <a:fillRef idx="0">
            <a:schemeClr val="accent1"/>
          </a:fillRef>
          <a:effectRef idx="1">
            <a:schemeClr val="accent1"/>
          </a:effectRef>
          <a:fontRef idx="minor">
            <a:schemeClr val="tx1"/>
          </a:fontRef>
        </p:style>
      </p:cxnSp>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  </a:t>
            </a:r>
          </a:p>
        </p:txBody>
      </p:sp>
      <p:cxnSp>
        <p:nvCxnSpPr>
          <p:cNvPr id="13" name="Straight Arrow Connector 12"/>
          <p:cNvCxnSpPr>
            <a:stCxn id="10" idx="2"/>
          </p:cNvCxnSpPr>
          <p:nvPr/>
        </p:nvCxnSpPr>
        <p:spPr>
          <a:xfrm flipH="1">
            <a:off x="7336918" y="3779059"/>
            <a:ext cx="838015" cy="291496"/>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3"/>
          </p:cNvCxnSpPr>
          <p:nvPr/>
        </p:nvCxnSpPr>
        <p:spPr>
          <a:xfrm flipH="1" flipV="1">
            <a:off x="7336917" y="4528623"/>
            <a:ext cx="1678634" cy="400809"/>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0"/>
            <a:endCxn id="7" idx="2"/>
          </p:cNvCxnSpPr>
          <p:nvPr/>
        </p:nvCxnSpPr>
        <p:spPr>
          <a:xfrm flipV="1">
            <a:off x="2860561" y="4846148"/>
            <a:ext cx="0" cy="624637"/>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6" idx="2"/>
          </p:cNvCxnSpPr>
          <p:nvPr/>
        </p:nvCxnSpPr>
        <p:spPr>
          <a:xfrm flipV="1">
            <a:off x="5983600" y="1426255"/>
            <a:ext cx="1113884" cy="520532"/>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rot="16200000" flipV="1">
            <a:off x="5868824" y="2781372"/>
            <a:ext cx="1384613" cy="718297"/>
          </a:xfrm>
          <a:prstGeom prst="bentConnector3">
            <a:avLst>
              <a:gd name="adj1" fmla="val 101128"/>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7" idx="0"/>
          </p:cNvCxnSpPr>
          <p:nvPr/>
        </p:nvCxnSpPr>
        <p:spPr>
          <a:xfrm rot="5400000" flipH="1" flipV="1">
            <a:off x="3206665" y="2058752"/>
            <a:ext cx="1441870" cy="2134078"/>
          </a:xfrm>
          <a:prstGeom prst="bentConnector2">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4411670" y="1093115"/>
            <a:ext cx="791172" cy="853672"/>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7" idx="3"/>
          </p:cNvCxnSpPr>
          <p:nvPr/>
        </p:nvCxnSpPr>
        <p:spPr>
          <a:xfrm flipH="1">
            <a:off x="3610090" y="2883743"/>
            <a:ext cx="1384548" cy="1462694"/>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5869089" y="3289760"/>
            <a:ext cx="218612" cy="556967"/>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4876373" y="5554808"/>
            <a:ext cx="1211328" cy="0"/>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4876373" y="5832135"/>
            <a:ext cx="1211328" cy="0"/>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208145" y="5416309"/>
            <a:ext cx="415649" cy="276999"/>
          </a:xfrm>
          <a:prstGeom prst="rect">
            <a:avLst/>
          </a:prstGeom>
          <a:noFill/>
        </p:spPr>
        <p:txBody>
          <a:bodyPr wrap="none" rtlCol="0">
            <a:spAutoFit/>
          </a:bodyPr>
          <a:lstStyle/>
          <a:p>
            <a:pPr defTabSz="457200"/>
            <a:r>
              <a:rPr lang="en-US" sz="1200" dirty="0">
                <a:solidFill>
                  <a:prstClr val="black"/>
                </a:solidFill>
              </a:rPr>
              <a:t>Pull</a:t>
            </a:r>
          </a:p>
        </p:txBody>
      </p:sp>
      <p:sp>
        <p:nvSpPr>
          <p:cNvPr id="64" name="TextBox 63"/>
          <p:cNvSpPr txBox="1"/>
          <p:nvPr/>
        </p:nvSpPr>
        <p:spPr>
          <a:xfrm>
            <a:off x="6208144" y="5693307"/>
            <a:ext cx="486056" cy="276999"/>
          </a:xfrm>
          <a:prstGeom prst="rect">
            <a:avLst/>
          </a:prstGeom>
          <a:noFill/>
        </p:spPr>
        <p:txBody>
          <a:bodyPr wrap="none" rtlCol="0">
            <a:spAutoFit/>
          </a:bodyPr>
          <a:lstStyle/>
          <a:p>
            <a:pPr defTabSz="457200"/>
            <a:r>
              <a:rPr lang="en-US" sz="1200" dirty="0">
                <a:solidFill>
                  <a:prstClr val="black"/>
                </a:solidFill>
              </a:rPr>
              <a:t>Push</a:t>
            </a:r>
          </a:p>
        </p:txBody>
      </p:sp>
      <p:sp>
        <p:nvSpPr>
          <p:cNvPr id="65" name="TextBox 64"/>
          <p:cNvSpPr txBox="1"/>
          <p:nvPr/>
        </p:nvSpPr>
        <p:spPr>
          <a:xfrm>
            <a:off x="8118844" y="1834616"/>
            <a:ext cx="1250087" cy="461665"/>
          </a:xfrm>
          <a:prstGeom prst="rect">
            <a:avLst/>
          </a:prstGeom>
          <a:noFill/>
        </p:spPr>
        <p:txBody>
          <a:bodyPr wrap="none" rtlCol="0">
            <a:spAutoFit/>
          </a:bodyPr>
          <a:lstStyle/>
          <a:p>
            <a:pPr defTabSz="457200"/>
            <a:r>
              <a:rPr lang="en-US" sz="1200" dirty="0">
                <a:solidFill>
                  <a:prstClr val="black"/>
                </a:solidFill>
              </a:rPr>
              <a:t>Respond to </a:t>
            </a:r>
          </a:p>
          <a:p>
            <a:pPr defTabSz="457200"/>
            <a:r>
              <a:rPr lang="en-US" sz="1200" dirty="0">
                <a:solidFill>
                  <a:prstClr val="black"/>
                </a:solidFill>
              </a:rPr>
              <a:t>Machine Queries</a:t>
            </a:r>
          </a:p>
        </p:txBody>
      </p:sp>
      <p:cxnSp>
        <p:nvCxnSpPr>
          <p:cNvPr id="68" name="Straight Arrow Connector 67"/>
          <p:cNvCxnSpPr>
            <a:endCxn id="4" idx="1"/>
          </p:cNvCxnSpPr>
          <p:nvPr/>
        </p:nvCxnSpPr>
        <p:spPr>
          <a:xfrm>
            <a:off x="4755205" y="985410"/>
            <a:ext cx="832810" cy="878093"/>
          </a:xfrm>
          <a:prstGeom prst="straightConnector1">
            <a:avLst/>
          </a:prstGeom>
          <a:ln>
            <a:solidFill>
              <a:srgbClr val="E46C0A"/>
            </a:solidFill>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3139449" y="2127858"/>
            <a:ext cx="941283" cy="276999"/>
          </a:xfrm>
          <a:prstGeom prst="rect">
            <a:avLst/>
          </a:prstGeom>
          <a:noFill/>
        </p:spPr>
        <p:txBody>
          <a:bodyPr wrap="none" rtlCol="0">
            <a:spAutoFit/>
          </a:bodyPr>
          <a:lstStyle/>
          <a:p>
            <a:pPr defTabSz="457200"/>
            <a:r>
              <a:rPr lang="en-US" sz="1200" dirty="0">
                <a:solidFill>
                  <a:prstClr val="black"/>
                </a:solidFill>
              </a:rPr>
              <a:t>Push Triples</a:t>
            </a:r>
          </a:p>
        </p:txBody>
      </p:sp>
      <p:sp>
        <p:nvSpPr>
          <p:cNvPr id="80" name="TextBox 79"/>
          <p:cNvSpPr txBox="1"/>
          <p:nvPr/>
        </p:nvSpPr>
        <p:spPr>
          <a:xfrm>
            <a:off x="3610090" y="2883744"/>
            <a:ext cx="1212448" cy="276999"/>
          </a:xfrm>
          <a:prstGeom prst="rect">
            <a:avLst/>
          </a:prstGeom>
          <a:noFill/>
        </p:spPr>
        <p:txBody>
          <a:bodyPr wrap="none" rtlCol="0">
            <a:spAutoFit/>
          </a:bodyPr>
          <a:lstStyle/>
          <a:p>
            <a:pPr defTabSz="457200"/>
            <a:r>
              <a:rPr lang="en-US" sz="1200" dirty="0">
                <a:solidFill>
                  <a:prstClr val="black"/>
                </a:solidFill>
              </a:rPr>
              <a:t>Push Thin MARC</a:t>
            </a:r>
          </a:p>
        </p:txBody>
      </p:sp>
      <p:sp>
        <p:nvSpPr>
          <p:cNvPr id="81" name="TextBox 80"/>
          <p:cNvSpPr txBox="1"/>
          <p:nvPr/>
        </p:nvSpPr>
        <p:spPr>
          <a:xfrm>
            <a:off x="3008715" y="4956905"/>
            <a:ext cx="1326004" cy="461665"/>
          </a:xfrm>
          <a:prstGeom prst="rect">
            <a:avLst/>
          </a:prstGeom>
          <a:noFill/>
        </p:spPr>
        <p:txBody>
          <a:bodyPr wrap="none" rtlCol="0">
            <a:spAutoFit/>
          </a:bodyPr>
          <a:lstStyle/>
          <a:p>
            <a:pPr defTabSz="457200"/>
            <a:r>
              <a:rPr lang="en-US" sz="1200" dirty="0">
                <a:solidFill>
                  <a:prstClr val="black"/>
                </a:solidFill>
              </a:rPr>
              <a:t>Catalogue / Ingest</a:t>
            </a:r>
          </a:p>
          <a:p>
            <a:pPr defTabSz="457200"/>
            <a:r>
              <a:rPr lang="en-US" sz="1200" dirty="0">
                <a:solidFill>
                  <a:prstClr val="black"/>
                </a:solidFill>
              </a:rPr>
              <a:t>URI Based Marc</a:t>
            </a:r>
          </a:p>
        </p:txBody>
      </p:sp>
      <p:cxnSp>
        <p:nvCxnSpPr>
          <p:cNvPr id="82" name="Straight Arrow Connector 81"/>
          <p:cNvCxnSpPr/>
          <p:nvPr/>
        </p:nvCxnSpPr>
        <p:spPr>
          <a:xfrm>
            <a:off x="4876373" y="6119872"/>
            <a:ext cx="1211328" cy="0"/>
          </a:xfrm>
          <a:prstGeom prst="straightConnector1">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6208145" y="5984206"/>
            <a:ext cx="1843473" cy="276999"/>
          </a:xfrm>
          <a:prstGeom prst="rect">
            <a:avLst/>
          </a:prstGeom>
          <a:noFill/>
        </p:spPr>
        <p:txBody>
          <a:bodyPr wrap="none" rtlCol="0">
            <a:spAutoFit/>
          </a:bodyPr>
          <a:lstStyle/>
          <a:p>
            <a:pPr defTabSz="457200"/>
            <a:r>
              <a:rPr lang="en-US" sz="1200" dirty="0">
                <a:solidFill>
                  <a:prstClr val="black"/>
                </a:solidFill>
              </a:rPr>
              <a:t>Native Operation or Ingest</a:t>
            </a:r>
          </a:p>
        </p:txBody>
      </p:sp>
      <p:sp>
        <p:nvSpPr>
          <p:cNvPr id="84" name="TextBox 83"/>
          <p:cNvSpPr txBox="1"/>
          <p:nvPr/>
        </p:nvSpPr>
        <p:spPr>
          <a:xfrm>
            <a:off x="4994640" y="3469900"/>
            <a:ext cx="877163" cy="276999"/>
          </a:xfrm>
          <a:prstGeom prst="rect">
            <a:avLst/>
          </a:prstGeom>
          <a:noFill/>
        </p:spPr>
        <p:txBody>
          <a:bodyPr wrap="none" rtlCol="0">
            <a:spAutoFit/>
          </a:bodyPr>
          <a:lstStyle/>
          <a:p>
            <a:pPr defTabSz="457200"/>
            <a:r>
              <a:rPr lang="en-US" sz="1200" dirty="0">
                <a:solidFill>
                  <a:prstClr val="black"/>
                </a:solidFill>
              </a:rPr>
              <a:t>Pull Triples</a:t>
            </a:r>
          </a:p>
        </p:txBody>
      </p:sp>
      <p:sp>
        <p:nvSpPr>
          <p:cNvPr id="85" name="TextBox 84"/>
          <p:cNvSpPr txBox="1"/>
          <p:nvPr/>
        </p:nvSpPr>
        <p:spPr>
          <a:xfrm>
            <a:off x="7023281" y="2462114"/>
            <a:ext cx="941283" cy="276999"/>
          </a:xfrm>
          <a:prstGeom prst="rect">
            <a:avLst/>
          </a:prstGeom>
          <a:noFill/>
        </p:spPr>
        <p:txBody>
          <a:bodyPr wrap="none" rtlCol="0">
            <a:spAutoFit/>
          </a:bodyPr>
          <a:lstStyle/>
          <a:p>
            <a:pPr defTabSz="457200"/>
            <a:r>
              <a:rPr lang="en-US" sz="1200" dirty="0">
                <a:solidFill>
                  <a:prstClr val="black"/>
                </a:solidFill>
              </a:rPr>
              <a:t>Push Triples</a:t>
            </a:r>
          </a:p>
        </p:txBody>
      </p:sp>
      <p:sp>
        <p:nvSpPr>
          <p:cNvPr id="86" name="TextBox 85"/>
          <p:cNvSpPr txBox="1"/>
          <p:nvPr/>
        </p:nvSpPr>
        <p:spPr>
          <a:xfrm>
            <a:off x="7388737" y="3290090"/>
            <a:ext cx="676890" cy="461665"/>
          </a:xfrm>
          <a:prstGeom prst="rect">
            <a:avLst/>
          </a:prstGeom>
          <a:noFill/>
        </p:spPr>
        <p:txBody>
          <a:bodyPr wrap="square" rtlCol="0">
            <a:spAutoFit/>
          </a:bodyPr>
          <a:lstStyle/>
          <a:p>
            <a:pPr defTabSz="457200"/>
            <a:r>
              <a:rPr lang="en-US" sz="1200" dirty="0">
                <a:solidFill>
                  <a:prstClr val="black"/>
                </a:solidFill>
              </a:rPr>
              <a:t>Pull Schema</a:t>
            </a:r>
          </a:p>
        </p:txBody>
      </p:sp>
      <p:sp>
        <p:nvSpPr>
          <p:cNvPr id="87" name="TextBox 86"/>
          <p:cNvSpPr txBox="1"/>
          <p:nvPr/>
        </p:nvSpPr>
        <p:spPr>
          <a:xfrm>
            <a:off x="7092792" y="4762800"/>
            <a:ext cx="967184" cy="461665"/>
          </a:xfrm>
          <a:prstGeom prst="rect">
            <a:avLst/>
          </a:prstGeom>
          <a:noFill/>
        </p:spPr>
        <p:txBody>
          <a:bodyPr wrap="square" rtlCol="0">
            <a:spAutoFit/>
          </a:bodyPr>
          <a:lstStyle/>
          <a:p>
            <a:pPr defTabSz="457200"/>
            <a:r>
              <a:rPr lang="en-US" sz="1200" dirty="0">
                <a:solidFill>
                  <a:prstClr val="black"/>
                </a:solidFill>
              </a:rPr>
              <a:t>Pull Authorities</a:t>
            </a:r>
          </a:p>
        </p:txBody>
      </p:sp>
      <p:sp>
        <p:nvSpPr>
          <p:cNvPr id="88" name="TextBox 87"/>
          <p:cNvSpPr txBox="1"/>
          <p:nvPr/>
        </p:nvSpPr>
        <p:spPr>
          <a:xfrm>
            <a:off x="5181136" y="1087652"/>
            <a:ext cx="1375906" cy="461665"/>
          </a:xfrm>
          <a:prstGeom prst="rect">
            <a:avLst/>
          </a:prstGeom>
          <a:noFill/>
        </p:spPr>
        <p:txBody>
          <a:bodyPr wrap="square" rtlCol="0">
            <a:spAutoFit/>
          </a:bodyPr>
          <a:lstStyle/>
          <a:p>
            <a:pPr defTabSz="457200"/>
            <a:r>
              <a:rPr lang="en-US" sz="1200" dirty="0">
                <a:solidFill>
                  <a:prstClr val="black"/>
                </a:solidFill>
              </a:rPr>
              <a:t>Push User Contributions</a:t>
            </a:r>
          </a:p>
        </p:txBody>
      </p:sp>
      <p:sp>
        <p:nvSpPr>
          <p:cNvPr id="89" name="TextBox 88"/>
          <p:cNvSpPr txBox="1"/>
          <p:nvPr/>
        </p:nvSpPr>
        <p:spPr>
          <a:xfrm>
            <a:off x="4133659" y="1238857"/>
            <a:ext cx="840159" cy="461665"/>
          </a:xfrm>
          <a:prstGeom prst="rect">
            <a:avLst/>
          </a:prstGeom>
          <a:noFill/>
        </p:spPr>
        <p:txBody>
          <a:bodyPr wrap="square" rtlCol="0">
            <a:spAutoFit/>
          </a:bodyPr>
          <a:lstStyle/>
          <a:p>
            <a:pPr defTabSz="457200"/>
            <a:r>
              <a:rPr lang="en-US" sz="1200" dirty="0">
                <a:solidFill>
                  <a:prstClr val="black"/>
                </a:solidFill>
              </a:rPr>
              <a:t>Pull Graphs</a:t>
            </a:r>
          </a:p>
        </p:txBody>
      </p:sp>
      <p:sp>
        <p:nvSpPr>
          <p:cNvPr id="90" name="Diamond 89"/>
          <p:cNvSpPr/>
          <p:nvPr/>
        </p:nvSpPr>
        <p:spPr>
          <a:xfrm>
            <a:off x="4150243" y="3450195"/>
            <a:ext cx="368953" cy="291498"/>
          </a:xfrm>
          <a:prstGeom prst="diamond">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1" name="Diamond 90"/>
          <p:cNvSpPr/>
          <p:nvPr/>
        </p:nvSpPr>
        <p:spPr>
          <a:xfrm>
            <a:off x="2702224" y="2279927"/>
            <a:ext cx="368953" cy="291498"/>
          </a:xfrm>
          <a:prstGeom prst="diamond">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2" name="Diamond 91"/>
          <p:cNvSpPr/>
          <p:nvPr/>
        </p:nvSpPr>
        <p:spPr>
          <a:xfrm>
            <a:off x="5718749" y="6265622"/>
            <a:ext cx="368953" cy="291498"/>
          </a:xfrm>
          <a:prstGeom prst="diamond">
            <a:avLst/>
          </a:prstGeom>
          <a:solidFill>
            <a:srgbClr val="C0504D"/>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3" name="TextBox 92"/>
          <p:cNvSpPr txBox="1"/>
          <p:nvPr/>
        </p:nvSpPr>
        <p:spPr>
          <a:xfrm>
            <a:off x="6206540" y="6251402"/>
            <a:ext cx="3783307" cy="276999"/>
          </a:xfrm>
          <a:prstGeom prst="rect">
            <a:avLst/>
          </a:prstGeom>
          <a:noFill/>
        </p:spPr>
        <p:txBody>
          <a:bodyPr wrap="none" rtlCol="0">
            <a:spAutoFit/>
          </a:bodyPr>
          <a:lstStyle/>
          <a:p>
            <a:pPr defTabSz="457200"/>
            <a:r>
              <a:rPr lang="en-US" sz="1200" dirty="0">
                <a:solidFill>
                  <a:prstClr val="black"/>
                </a:solidFill>
              </a:rPr>
              <a:t>Script / Tool (All other transactions are via API / Endpoint)</a:t>
            </a:r>
          </a:p>
        </p:txBody>
      </p:sp>
      <p:cxnSp>
        <p:nvCxnSpPr>
          <p:cNvPr id="20" name="Elbow Connector 19"/>
          <p:cNvCxnSpPr>
            <a:stCxn id="5" idx="3"/>
            <a:endCxn id="10" idx="0"/>
          </p:cNvCxnSpPr>
          <p:nvPr/>
        </p:nvCxnSpPr>
        <p:spPr>
          <a:xfrm>
            <a:off x="4755205" y="759975"/>
            <a:ext cx="4741814" cy="3019084"/>
          </a:xfrm>
          <a:prstGeom prst="bentConnector3">
            <a:avLst>
              <a:gd name="adj1" fmla="val 104821"/>
            </a:avLst>
          </a:prstGeom>
          <a:ln>
            <a:solidFill>
              <a:schemeClr val="accent3">
                <a:lumMod val="75000"/>
              </a:schemeClr>
            </a:solidFill>
            <a:headEnd type="triangle" w="lg" len="lg"/>
          </a:ln>
        </p:spPr>
        <p:style>
          <a:lnRef idx="2">
            <a:schemeClr val="accent1"/>
          </a:lnRef>
          <a:fillRef idx="0">
            <a:schemeClr val="accent1"/>
          </a:fillRef>
          <a:effectRef idx="1">
            <a:schemeClr val="accent1"/>
          </a:effectRef>
          <a:fontRef idx="minor">
            <a:schemeClr val="tx1"/>
          </a:fontRef>
        </p:style>
      </p:cxnSp>
      <p:cxnSp>
        <p:nvCxnSpPr>
          <p:cNvPr id="51" name="Elbow Connector 50"/>
          <p:cNvCxnSpPr>
            <a:endCxn id="11" idx="0"/>
          </p:cNvCxnSpPr>
          <p:nvPr/>
        </p:nvCxnSpPr>
        <p:spPr>
          <a:xfrm>
            <a:off x="4761743" y="599867"/>
            <a:ext cx="5094427" cy="4818865"/>
          </a:xfrm>
          <a:prstGeom prst="bentConnector3">
            <a:avLst>
              <a:gd name="adj1" fmla="val 104487"/>
            </a:avLst>
          </a:prstGeom>
          <a:ln>
            <a:solidFill>
              <a:schemeClr val="accent3">
                <a:lumMod val="75000"/>
              </a:schemeClr>
            </a:solidFill>
            <a:headEnd type="triangle" w="lg" len="lg"/>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685303" y="246746"/>
            <a:ext cx="2170866" cy="276999"/>
          </a:xfrm>
          <a:prstGeom prst="rect">
            <a:avLst/>
          </a:prstGeom>
          <a:noFill/>
        </p:spPr>
        <p:txBody>
          <a:bodyPr wrap="square" rtlCol="0">
            <a:spAutoFit/>
          </a:bodyPr>
          <a:lstStyle/>
          <a:p>
            <a:pPr defTabSz="457200"/>
            <a:r>
              <a:rPr lang="en-US" sz="1200" dirty="0">
                <a:solidFill>
                  <a:prstClr val="black"/>
                </a:solidFill>
              </a:rPr>
              <a:t>Pull Authority Data</a:t>
            </a:r>
          </a:p>
        </p:txBody>
      </p:sp>
      <p:cxnSp>
        <p:nvCxnSpPr>
          <p:cNvPr id="30" name="Elbow Connector 29"/>
          <p:cNvCxnSpPr>
            <a:endCxn id="5" idx="1"/>
          </p:cNvCxnSpPr>
          <p:nvPr/>
        </p:nvCxnSpPr>
        <p:spPr>
          <a:xfrm rot="5400000" flipH="1" flipV="1">
            <a:off x="1173211" y="1847075"/>
            <a:ext cx="3086753" cy="912557"/>
          </a:xfrm>
          <a:prstGeom prst="bentConnector2">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p:nvPr/>
        </p:nvCxnSpPr>
        <p:spPr>
          <a:xfrm rot="5400000">
            <a:off x="1376759" y="2084037"/>
            <a:ext cx="2861319" cy="664062"/>
          </a:xfrm>
          <a:prstGeom prst="bentConnector3">
            <a:avLst>
              <a:gd name="adj1" fmla="val -17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2611985" y="1188285"/>
            <a:ext cx="972500" cy="646331"/>
          </a:xfrm>
          <a:prstGeom prst="rect">
            <a:avLst/>
          </a:prstGeom>
          <a:noFill/>
        </p:spPr>
        <p:txBody>
          <a:bodyPr wrap="square" rtlCol="0">
            <a:spAutoFit/>
          </a:bodyPr>
          <a:lstStyle/>
          <a:p>
            <a:pPr defTabSz="457200"/>
            <a:r>
              <a:rPr lang="en-US" sz="1200" dirty="0">
                <a:solidFill>
                  <a:prstClr val="black"/>
                </a:solidFill>
              </a:rPr>
              <a:t>Exchange</a:t>
            </a:r>
          </a:p>
          <a:p>
            <a:pPr defTabSz="457200"/>
            <a:r>
              <a:rPr lang="en-US" sz="1200" dirty="0">
                <a:solidFill>
                  <a:prstClr val="black"/>
                </a:solidFill>
              </a:rPr>
              <a:t>Circulation </a:t>
            </a:r>
          </a:p>
          <a:p>
            <a:pPr defTabSz="457200"/>
            <a:r>
              <a:rPr lang="en-US" sz="1200" dirty="0">
                <a:solidFill>
                  <a:prstClr val="black"/>
                </a:solidFill>
              </a:rPr>
              <a:t>Data</a:t>
            </a:r>
          </a:p>
        </p:txBody>
      </p:sp>
      <p:sp>
        <p:nvSpPr>
          <p:cNvPr id="2" name="Can 1"/>
          <p:cNvSpPr/>
          <p:nvPr/>
        </p:nvSpPr>
        <p:spPr>
          <a:xfrm>
            <a:off x="2247631" y="4093887"/>
            <a:ext cx="364355" cy="458068"/>
          </a:xfrm>
          <a:prstGeom prst="can">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2236479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4973" y="2007904"/>
            <a:ext cx="8229600" cy="1143000"/>
          </a:xfrm>
        </p:spPr>
        <p:txBody>
          <a:bodyPr/>
          <a:lstStyle/>
          <a:p>
            <a:r>
              <a:rPr lang="en-US" dirty="0" smtClean="0"/>
              <a:t>Discovery Information Flow</a:t>
            </a:r>
            <a:endParaRPr lang="en-US" dirty="0"/>
          </a:p>
        </p:txBody>
      </p:sp>
    </p:spTree>
    <p:extLst>
      <p:ext uri="{BB962C8B-B14F-4D97-AF65-F5344CB8AC3E}">
        <p14:creationId xmlns:p14="http://schemas.microsoft.com/office/powerpoint/2010/main" val="2983475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MARCURI</a:t>
            </a:r>
          </a:p>
        </p:txBody>
      </p:sp>
      <p:sp>
        <p:nvSpPr>
          <p:cNvPr id="9" name="Rounded Rectangle 8"/>
          <p:cNvSpPr/>
          <p:nvPr/>
        </p:nvSpPr>
        <p:spPr>
          <a:xfrm>
            <a:off x="5660887" y="3846727"/>
            <a:ext cx="1676031" cy="81202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34" name="Straight Arrow Connector 33"/>
          <p:cNvCxnSpPr/>
          <p:nvPr/>
        </p:nvCxnSpPr>
        <p:spPr>
          <a:xfrm flipH="1" flipV="1">
            <a:off x="4411670" y="1093115"/>
            <a:ext cx="791172" cy="853672"/>
          </a:xfrm>
          <a:prstGeom prst="straightConnector1">
            <a:avLst/>
          </a:prstGeom>
          <a:ln>
            <a:solidFill>
              <a:schemeClr val="accent3">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5013141" y="769950"/>
            <a:ext cx="840159" cy="830997"/>
          </a:xfrm>
          <a:prstGeom prst="rect">
            <a:avLst/>
          </a:prstGeom>
          <a:noFill/>
        </p:spPr>
        <p:txBody>
          <a:bodyPr wrap="square" rtlCol="0">
            <a:spAutoFit/>
          </a:bodyPr>
          <a:lstStyle/>
          <a:p>
            <a:pPr defTabSz="457200"/>
            <a:r>
              <a:rPr lang="en-US" sz="1200" dirty="0">
                <a:solidFill>
                  <a:prstClr val="black"/>
                </a:solidFill>
              </a:rPr>
              <a:t>User Submits Search Request</a:t>
            </a:r>
          </a:p>
        </p:txBody>
      </p: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1: User Submits Search Query</a:t>
            </a:r>
            <a:endParaRPr lang="en-US" dirty="0">
              <a:solidFill>
                <a:srgbClr val="7F7F7F"/>
              </a:solidFill>
            </a:endParaRPr>
          </a:p>
        </p:txBody>
      </p:sp>
      <p:sp>
        <p:nvSpPr>
          <p:cNvPr id="14" name="Can 13"/>
          <p:cNvSpPr/>
          <p:nvPr/>
        </p:nvSpPr>
        <p:spPr>
          <a:xfrm>
            <a:off x="2247631" y="4093887"/>
            <a:ext cx="364355" cy="458068"/>
          </a:xfrm>
          <a:prstGeom prst="can">
            <a:avLst/>
          </a:prstGeom>
          <a:solidFill>
            <a:schemeClr val="accent3">
              <a:lumMod val="20000"/>
              <a:lumOff val="80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4222344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34" name="Straight Arrow Connector 33"/>
          <p:cNvCxnSpPr/>
          <p:nvPr/>
        </p:nvCxnSpPr>
        <p:spPr>
          <a:xfrm flipH="1" flipV="1">
            <a:off x="4411670" y="1093115"/>
            <a:ext cx="791172" cy="853672"/>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832735" y="1238857"/>
            <a:ext cx="840159" cy="1015663"/>
          </a:xfrm>
          <a:prstGeom prst="rect">
            <a:avLst/>
          </a:prstGeom>
          <a:noFill/>
        </p:spPr>
        <p:txBody>
          <a:bodyPr wrap="square" rtlCol="0">
            <a:spAutoFit/>
          </a:bodyPr>
          <a:lstStyle/>
          <a:p>
            <a:pPr defTabSz="457200"/>
            <a:r>
              <a:rPr lang="en-US" sz="1200" dirty="0">
                <a:solidFill>
                  <a:prstClr val="black"/>
                </a:solidFill>
              </a:rPr>
              <a:t>Search Results Returned (Thin local Graph)</a:t>
            </a:r>
          </a:p>
        </p:txBody>
      </p: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2: Query Results Returned as Thin Graph</a:t>
            </a:r>
            <a:endParaRPr lang="en-US" dirty="0">
              <a:solidFill>
                <a:srgbClr val="7F7F7F"/>
              </a:solidFill>
            </a:endParaRP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736161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agnetic Disk 3"/>
          <p:cNvSpPr/>
          <p:nvPr/>
        </p:nvSpPr>
        <p:spPr>
          <a:xfrm>
            <a:off x="4994638" y="1863502"/>
            <a:ext cx="1186755" cy="1467898"/>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Triplestore</a:t>
            </a:r>
          </a:p>
        </p:txBody>
      </p:sp>
      <p:sp>
        <p:nvSpPr>
          <p:cNvPr id="5" name="Rounded Rectangle 4"/>
          <p:cNvSpPr/>
          <p:nvPr/>
        </p:nvSpPr>
        <p:spPr>
          <a:xfrm>
            <a:off x="3172865" y="426835"/>
            <a:ext cx="1582340" cy="666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Discovery</a:t>
            </a:r>
          </a:p>
          <a:p>
            <a:pPr algn="ctr" defTabSz="457200"/>
            <a:r>
              <a:rPr lang="en-US" sz="1600" dirty="0">
                <a:solidFill>
                  <a:prstClr val="white"/>
                </a:solidFill>
              </a:rPr>
              <a:t>Interface</a:t>
            </a:r>
          </a:p>
        </p:txBody>
      </p:sp>
      <p:sp>
        <p:nvSpPr>
          <p:cNvPr id="6" name="Oval 5"/>
          <p:cNvSpPr/>
          <p:nvPr/>
        </p:nvSpPr>
        <p:spPr>
          <a:xfrm>
            <a:off x="7097485" y="1093115"/>
            <a:ext cx="1488649" cy="666280"/>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SPARQL</a:t>
            </a:r>
          </a:p>
          <a:p>
            <a:pPr algn="ctr" defTabSz="457200"/>
            <a:r>
              <a:rPr lang="en-US" sz="1600" dirty="0">
                <a:solidFill>
                  <a:prstClr val="white"/>
                </a:solidFill>
              </a:rPr>
              <a:t>Endpoint</a:t>
            </a:r>
          </a:p>
        </p:txBody>
      </p:sp>
      <p:sp>
        <p:nvSpPr>
          <p:cNvPr id="7" name="Rounded Rectangle 6"/>
          <p:cNvSpPr/>
          <p:nvPr/>
        </p:nvSpPr>
        <p:spPr>
          <a:xfrm>
            <a:off x="2111032" y="3846727"/>
            <a:ext cx="1499059" cy="999421"/>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ILS</a:t>
            </a:r>
          </a:p>
        </p:txBody>
      </p:sp>
      <p:sp>
        <p:nvSpPr>
          <p:cNvPr id="8" name="Folded Corner 7"/>
          <p:cNvSpPr/>
          <p:nvPr/>
        </p:nvSpPr>
        <p:spPr>
          <a:xfrm>
            <a:off x="2475386" y="5470785"/>
            <a:ext cx="770350" cy="749565"/>
          </a:xfrm>
          <a:prstGeom prst="foldedCorner">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MARC</a:t>
            </a:r>
          </a:p>
          <a:p>
            <a:pPr algn="ctr" defTabSz="457200"/>
            <a:r>
              <a:rPr lang="en-US" sz="1600" dirty="0">
                <a:solidFill>
                  <a:prstClr val="white"/>
                </a:solidFill>
              </a:rPr>
              <a:t>URI</a:t>
            </a:r>
          </a:p>
        </p:txBody>
      </p:sp>
      <p:sp>
        <p:nvSpPr>
          <p:cNvPr id="9" name="Rounded Rectangle 8"/>
          <p:cNvSpPr/>
          <p:nvPr/>
        </p:nvSpPr>
        <p:spPr>
          <a:xfrm>
            <a:off x="5660887" y="3846727"/>
            <a:ext cx="1676031" cy="812029"/>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BIBFLOW:SCRIBE</a:t>
            </a:r>
          </a:p>
          <a:p>
            <a:pPr algn="ctr" defTabSz="457200"/>
            <a:r>
              <a:rPr lang="en-US" sz="1600" dirty="0">
                <a:solidFill>
                  <a:prstClr val="white"/>
                </a:solidFill>
              </a:rPr>
              <a:t>LD Cataloging</a:t>
            </a:r>
          </a:p>
        </p:txBody>
      </p:sp>
      <p:sp>
        <p:nvSpPr>
          <p:cNvPr id="10" name="Snip Diagonal Corner Rectangle 9"/>
          <p:cNvSpPr/>
          <p:nvPr/>
        </p:nvSpPr>
        <p:spPr>
          <a:xfrm>
            <a:off x="8174933" y="3289760"/>
            <a:ext cx="1322087" cy="978599"/>
          </a:xfrm>
          <a:prstGeom prst="snip2Diag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OCLC</a:t>
            </a:r>
          </a:p>
        </p:txBody>
      </p:sp>
      <p:sp>
        <p:nvSpPr>
          <p:cNvPr id="11" name="Snip Diagonal Corner Rectangle 10"/>
          <p:cNvSpPr/>
          <p:nvPr/>
        </p:nvSpPr>
        <p:spPr>
          <a:xfrm>
            <a:off x="8174933" y="4929432"/>
            <a:ext cx="1681237" cy="978599"/>
          </a:xfrm>
          <a:prstGeom prst="snip2Diag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Authorities</a:t>
            </a:r>
          </a:p>
        </p:txBody>
      </p:sp>
      <p:cxnSp>
        <p:nvCxnSpPr>
          <p:cNvPr id="34" name="Straight Arrow Connector 33"/>
          <p:cNvCxnSpPr/>
          <p:nvPr/>
        </p:nvCxnSpPr>
        <p:spPr>
          <a:xfrm flipH="1" flipV="1">
            <a:off x="4411670" y="1093115"/>
            <a:ext cx="791172" cy="853672"/>
          </a:xfrm>
          <a:prstGeom prst="straightConnector1">
            <a:avLst/>
          </a:prstGeom>
          <a:ln>
            <a:solidFill>
              <a:schemeClr val="accent3">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994638" y="585284"/>
            <a:ext cx="840159" cy="1015663"/>
          </a:xfrm>
          <a:prstGeom prst="rect">
            <a:avLst/>
          </a:prstGeom>
          <a:noFill/>
        </p:spPr>
        <p:txBody>
          <a:bodyPr wrap="square" rtlCol="0">
            <a:spAutoFit/>
          </a:bodyPr>
          <a:lstStyle/>
          <a:p>
            <a:pPr defTabSz="457200"/>
            <a:r>
              <a:rPr lang="en-US" sz="1200" dirty="0">
                <a:solidFill>
                  <a:prstClr val="black"/>
                </a:solidFill>
              </a:rPr>
              <a:t>User Submits Request for Item Detail</a:t>
            </a:r>
          </a:p>
        </p:txBody>
      </p:sp>
      <p:sp>
        <p:nvSpPr>
          <p:cNvPr id="2" name="TextBox 1"/>
          <p:cNvSpPr txBox="1"/>
          <p:nvPr/>
        </p:nvSpPr>
        <p:spPr>
          <a:xfrm>
            <a:off x="4519195" y="5492532"/>
            <a:ext cx="3166108" cy="830997"/>
          </a:xfrm>
          <a:prstGeom prst="rect">
            <a:avLst/>
          </a:prstGeom>
          <a:noFill/>
        </p:spPr>
        <p:txBody>
          <a:bodyPr wrap="square" rtlCol="0">
            <a:spAutoFit/>
          </a:bodyPr>
          <a:lstStyle/>
          <a:p>
            <a:pPr defTabSz="457200"/>
            <a:r>
              <a:rPr lang="en-US" sz="2400" dirty="0">
                <a:solidFill>
                  <a:srgbClr val="7F7F7F"/>
                </a:solidFill>
              </a:rPr>
              <a:t>Step 3: User Requests Detailed Graph for Item</a:t>
            </a:r>
            <a:endParaRPr lang="en-US" dirty="0">
              <a:solidFill>
                <a:srgbClr val="7F7F7F"/>
              </a:solidFill>
            </a:endParaRPr>
          </a:p>
        </p:txBody>
      </p:sp>
      <p:sp>
        <p:nvSpPr>
          <p:cNvPr id="13" name="Can 12"/>
          <p:cNvSpPr/>
          <p:nvPr/>
        </p:nvSpPr>
        <p:spPr>
          <a:xfrm>
            <a:off x="2247631" y="4093887"/>
            <a:ext cx="364355" cy="458068"/>
          </a:xfrm>
          <a:prstGeom prst="can">
            <a:avLst/>
          </a:prstGeom>
          <a:solidFill>
            <a:srgbClr val="EBF1DE"/>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DB</a:t>
            </a:r>
          </a:p>
        </p:txBody>
      </p:sp>
    </p:spTree>
    <p:extLst>
      <p:ext uri="{BB962C8B-B14F-4D97-AF65-F5344CB8AC3E}">
        <p14:creationId xmlns:p14="http://schemas.microsoft.com/office/powerpoint/2010/main" val="27026585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1186</Words>
  <Application>Microsoft Office PowerPoint</Application>
  <PresentationFormat>Custom</PresentationFormat>
  <Paragraphs>431</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Executive</vt:lpstr>
      <vt:lpstr>1_Office Theme</vt:lpstr>
      <vt:lpstr>BIBFLOW Project Update </vt:lpstr>
      <vt:lpstr>     Overview of BIBFLOW Project</vt:lpstr>
      <vt:lpstr>PowerPoint Presentation</vt:lpstr>
      <vt:lpstr>PowerPoint Presentation</vt:lpstr>
      <vt:lpstr>PowerPoint Presentation</vt:lpstr>
      <vt:lpstr>Discovery Information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Cataloging Data Flow</vt:lpstr>
      <vt:lpstr>PowerPoint Presentation</vt:lpstr>
      <vt:lpstr>PowerPoint Presentation</vt:lpstr>
      <vt:lpstr>PowerPoint Presentation</vt:lpstr>
      <vt:lpstr>PowerPoint Presentation</vt:lpstr>
      <vt:lpstr>PowerPoint Presentation</vt:lpstr>
      <vt:lpstr>Cataloging Data Flow if No Authority Found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Good about BIBFLOW Roadmap?</vt:lpstr>
      <vt:lpstr>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BIBFLOW Project Update</dc:title>
  <dc:creator>Xiaoli Li</dc:creator>
  <cp:lastModifiedBy>Xiaoli Li</cp:lastModifiedBy>
  <cp:revision>11</cp:revision>
  <dcterms:created xsi:type="dcterms:W3CDTF">2016-05-04T12:32:36Z</dcterms:created>
  <dcterms:modified xsi:type="dcterms:W3CDTF">2016-05-09T18:35:23Z</dcterms:modified>
</cp:coreProperties>
</file>